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5" r:id="rId3"/>
    <p:sldId id="258" r:id="rId4"/>
    <p:sldId id="259" r:id="rId5"/>
    <p:sldId id="260" r:id="rId6"/>
    <p:sldId id="261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4" r:id="rId15"/>
  </p:sldIdLst>
  <p:sldSz cx="14630400" cy="8229600"/>
  <p:notesSz cx="6735763" cy="9866313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Platypi Medium" panose="020B0604020202020204" charset="0"/>
      <p:regular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8" d="100"/>
          <a:sy n="98" d="100"/>
        </p:scale>
        <p:origin x="28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526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404" tIns="33202" rIns="66404" bIns="33202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404" tIns="33202" rIns="66404" bIns="33202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404" tIns="33202" rIns="66404" bIns="33202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404" tIns="33202" rIns="66404" bIns="33202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404" tIns="33202" rIns="66404" bIns="33202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404" tIns="33202" rIns="66404" bIns="33202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404" tIns="33202" rIns="66404" bIns="33202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404" tIns="33202" rIns="66404" bIns="33202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404" tIns="33202" rIns="66404" bIns="33202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404" tIns="33202" rIns="66404" bIns="33202"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orcoko.ru/wp-content/uploads/2018/08/vpl-logo.png" TargetMode="External"/><Relationship Id="rId5" Type="http://schemas.openxmlformats.org/officeDocument/2006/relationships/hyperlink" Target="https://d2gg9evh47fn9z.cloudfront.net/800px_COLOURBOX7270570.jpg" TargetMode="External"/><Relationship Id="rId4" Type="http://schemas.openxmlformats.org/officeDocument/2006/relationships/hyperlink" Target="http://&#1074;&#1074;&#1088;&#1086;&#1086;.&#1088;&#1092;/tinybrowser/images/photo/2018/04/01/vpr.jpg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668929_1.jpe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02010" y="4719667"/>
            <a:ext cx="3090336" cy="3250704"/>
          </a:xfrm>
          <a:prstGeom prst="rect">
            <a:avLst/>
          </a:prstGeom>
        </p:spPr>
      </p:pic>
      <p:pic>
        <p:nvPicPr>
          <p:cNvPr id="7" name="Рисунок 6" descr="vpr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647" y="312777"/>
            <a:ext cx="2080246" cy="13825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Источники: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/>
          <a:lstStyle>
            <a:lvl1pPr>
              <a:buNone/>
              <a:defRPr lang="ru-RU" sz="1320" u="sng" smtClean="0">
                <a:hlinkClick r:id="rId4"/>
              </a:defRPr>
            </a:lvl1pPr>
          </a:lstStyle>
          <a:p>
            <a:pPr lvl="0"/>
            <a:r>
              <a:rPr lang="ru-RU" sz="1320" u="sng" dirty="0" smtClean="0">
                <a:solidFill>
                  <a:srgbClr val="0000FF"/>
                </a:solidFill>
                <a:latin typeface="+mn-lt"/>
                <a:ea typeface="Calibri"/>
                <a:cs typeface="Times New Roman"/>
                <a:hlinkClick r:id="rId5"/>
              </a:rPr>
              <a:t>https://d2gg9evh47fn9z.cloudfront.net/800px_COLOURBOX7270570.jpg</a:t>
            </a:r>
            <a:endParaRPr lang="ru-RU" sz="1320" u="sng" dirty="0" smtClean="0">
              <a:solidFill>
                <a:srgbClr val="0000FF"/>
              </a:solidFill>
              <a:latin typeface="+mn-lt"/>
              <a:ea typeface="Calibri"/>
              <a:cs typeface="Times New Roman"/>
            </a:endParaRPr>
          </a:p>
          <a:p>
            <a:pPr lvl="0"/>
            <a:r>
              <a:rPr lang="ru-RU" sz="1320" u="sng" dirty="0" smtClean="0">
                <a:solidFill>
                  <a:srgbClr val="0000FF"/>
                </a:solidFill>
                <a:latin typeface="+mn-lt"/>
                <a:ea typeface="Calibri"/>
                <a:cs typeface="Times New Roman"/>
                <a:hlinkClick r:id="rId6"/>
              </a:rPr>
              <a:t>http://www.orcoko.ru/wp-content/uploads/2018/08/vpl-logo.png</a:t>
            </a:r>
            <a:endParaRPr lang="ru-RU" sz="1320" u="sng" dirty="0" smtClean="0">
              <a:solidFill>
                <a:srgbClr val="0000FF"/>
              </a:solidFill>
              <a:latin typeface="+mn-lt"/>
              <a:ea typeface="Calibri"/>
              <a:cs typeface="Times New Roman"/>
            </a:endParaRPr>
          </a:p>
          <a:p>
            <a:pPr lvl="0"/>
            <a:r>
              <a:rPr lang="ru-RU" sz="1320" u="sng" dirty="0" smtClean="0">
                <a:solidFill>
                  <a:srgbClr val="0000FF"/>
                </a:solidFill>
                <a:latin typeface="+mn-lt"/>
                <a:ea typeface="Calibri"/>
                <a:cs typeface="Times New Roman"/>
                <a:hlinkClick r:id="rId4"/>
              </a:rPr>
              <a:t>http://ввроо.рф/tinybrowser/images/photo/2018/04/01/vpr.jpg</a:t>
            </a:r>
            <a:endParaRPr lang="ru-RU" sz="1320" u="sng" dirty="0" smtClean="0">
              <a:solidFill>
                <a:srgbClr val="0000FF"/>
              </a:solidFill>
              <a:latin typeface="+mn-lt"/>
              <a:ea typeface="Calibri"/>
              <a:cs typeface="Times New Roman"/>
            </a:endParaRPr>
          </a:p>
          <a:p>
            <a:pPr lv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/>
          <a:lstStyle/>
          <a:p>
            <a:fld id="{FB6CF6F1-535B-455B-AD8C-FCB7FC18570A}" type="datetimeFigureOut">
              <a:rPr lang="ru-RU" smtClean="0"/>
              <a:pPr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/>
          <a:lstStyle/>
          <a:p>
            <a:fld id="{9C0049C7-3201-456C-BEAA-B6F57A41CA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245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7324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26" Type="http://schemas.openxmlformats.org/officeDocument/2006/relationships/image" Target="../media/image120.png"/><Relationship Id="rId3" Type="http://schemas.openxmlformats.org/officeDocument/2006/relationships/image" Target="../media/image69.png"/><Relationship Id="rId21" Type="http://schemas.openxmlformats.org/officeDocument/2006/relationships/image" Target="../media/image115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5" Type="http://schemas.openxmlformats.org/officeDocument/2006/relationships/image" Target="../media/image119.png"/><Relationship Id="rId2" Type="http://schemas.openxmlformats.org/officeDocument/2006/relationships/image" Target="../media/image97.png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29" Type="http://schemas.openxmlformats.org/officeDocument/2006/relationships/image" Target="../media/image1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24" Type="http://schemas.openxmlformats.org/officeDocument/2006/relationships/image" Target="../media/image118.png"/><Relationship Id="rId32" Type="http://schemas.openxmlformats.org/officeDocument/2006/relationships/image" Target="../media/image126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23" Type="http://schemas.openxmlformats.org/officeDocument/2006/relationships/image" Target="../media/image117.png"/><Relationship Id="rId28" Type="http://schemas.openxmlformats.org/officeDocument/2006/relationships/image" Target="../media/image122.png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31" Type="http://schemas.openxmlformats.org/officeDocument/2006/relationships/image" Target="../media/image125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Relationship Id="rId22" Type="http://schemas.openxmlformats.org/officeDocument/2006/relationships/image" Target="../media/image116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3.png"/><Relationship Id="rId26" Type="http://schemas.openxmlformats.org/officeDocument/2006/relationships/image" Target="../media/image121.png"/><Relationship Id="rId3" Type="http://schemas.openxmlformats.org/officeDocument/2006/relationships/image" Target="../media/image69.png"/><Relationship Id="rId21" Type="http://schemas.openxmlformats.org/officeDocument/2006/relationships/image" Target="../media/image116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2.png"/><Relationship Id="rId25" Type="http://schemas.openxmlformats.org/officeDocument/2006/relationships/image" Target="../media/image120.png"/><Relationship Id="rId2" Type="http://schemas.openxmlformats.org/officeDocument/2006/relationships/image" Target="../media/image97.png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29" Type="http://schemas.openxmlformats.org/officeDocument/2006/relationships/image" Target="../media/image1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24" Type="http://schemas.openxmlformats.org/officeDocument/2006/relationships/image" Target="../media/image119.png"/><Relationship Id="rId5" Type="http://schemas.openxmlformats.org/officeDocument/2006/relationships/image" Target="../media/image99.png"/><Relationship Id="rId15" Type="http://schemas.openxmlformats.org/officeDocument/2006/relationships/image" Target="../media/image110.png"/><Relationship Id="rId23" Type="http://schemas.openxmlformats.org/officeDocument/2006/relationships/image" Target="../media/image118.png"/><Relationship Id="rId28" Type="http://schemas.openxmlformats.org/officeDocument/2006/relationships/image" Target="../media/image123.png"/><Relationship Id="rId10" Type="http://schemas.openxmlformats.org/officeDocument/2006/relationships/image" Target="../media/image104.png"/><Relationship Id="rId19" Type="http://schemas.openxmlformats.org/officeDocument/2006/relationships/image" Target="../media/image114.png"/><Relationship Id="rId31" Type="http://schemas.openxmlformats.org/officeDocument/2006/relationships/image" Target="../media/image126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Relationship Id="rId22" Type="http://schemas.openxmlformats.org/officeDocument/2006/relationships/image" Target="../media/image117.png"/><Relationship Id="rId27" Type="http://schemas.openxmlformats.org/officeDocument/2006/relationships/image" Target="../media/image122.png"/><Relationship Id="rId30" Type="http://schemas.openxmlformats.org/officeDocument/2006/relationships/image" Target="../media/image1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26" Type="http://schemas.openxmlformats.org/officeDocument/2006/relationships/image" Target="../media/image150.png"/><Relationship Id="rId3" Type="http://schemas.openxmlformats.org/officeDocument/2006/relationships/image" Target="../media/image69.png"/><Relationship Id="rId21" Type="http://schemas.openxmlformats.org/officeDocument/2006/relationships/image" Target="../media/image145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5" Type="http://schemas.openxmlformats.org/officeDocument/2006/relationships/image" Target="../media/image149.png"/><Relationship Id="rId2" Type="http://schemas.openxmlformats.org/officeDocument/2006/relationships/image" Target="../media/image127.png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29" Type="http://schemas.openxmlformats.org/officeDocument/2006/relationships/image" Target="../media/image15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24" Type="http://schemas.openxmlformats.org/officeDocument/2006/relationships/image" Target="../media/image148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23" Type="http://schemas.openxmlformats.org/officeDocument/2006/relationships/image" Target="../media/image147.png"/><Relationship Id="rId28" Type="http://schemas.openxmlformats.org/officeDocument/2006/relationships/image" Target="../media/image152.png"/><Relationship Id="rId10" Type="http://schemas.openxmlformats.org/officeDocument/2006/relationships/image" Target="../media/image134.png"/><Relationship Id="rId19" Type="http://schemas.openxmlformats.org/officeDocument/2006/relationships/image" Target="../media/image143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Relationship Id="rId22" Type="http://schemas.openxmlformats.org/officeDocument/2006/relationships/image" Target="../media/image146.png"/><Relationship Id="rId27" Type="http://schemas.openxmlformats.org/officeDocument/2006/relationships/image" Target="../media/image1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22.png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2" Type="http://schemas.openxmlformats.org/officeDocument/2006/relationships/image" Target="../media/image42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3" Type="http://schemas.openxmlformats.org/officeDocument/2006/relationships/image" Target="../media/image69.png"/><Relationship Id="rId21" Type="http://schemas.openxmlformats.org/officeDocument/2006/relationships/image" Target="../media/image8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93.png"/><Relationship Id="rId30" Type="http://schemas.openxmlformats.org/officeDocument/2006/relationships/image" Target="../media/image9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75098" y="1595336"/>
            <a:ext cx="8175113" cy="28766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Проведение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В</a:t>
            </a:r>
            <a:r>
              <a:rPr lang="ru-RU" sz="5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сероссийских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 проверочных работ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 </a:t>
            </a:r>
            <a:endParaRPr lang="ru-RU" sz="5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Platypi Medium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в 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2024-2025 учебном году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511704" y="7409434"/>
            <a:ext cx="5081718" cy="113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Заместитель директора по УВР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:</a:t>
            </a:r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Source Serif Pro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2850"/>
              </a:lnSpc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Дунаева Светлана Васильевна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321" y="752355"/>
            <a:ext cx="14514653" cy="7214000"/>
            <a:chOff x="0" y="0"/>
            <a:chExt cx="12192000" cy="66630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66292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101583" y="1330452"/>
              <a:ext cx="1945005" cy="231775"/>
            </a:xfrm>
            <a:custGeom>
              <a:avLst/>
              <a:gdLst/>
              <a:ahLst/>
              <a:cxnLst/>
              <a:rect l="l" t="t" r="r" b="b"/>
              <a:pathLst>
                <a:path w="1945004" h="231775">
                  <a:moveTo>
                    <a:pt x="1944624" y="0"/>
                  </a:moveTo>
                  <a:lnTo>
                    <a:pt x="0" y="0"/>
                  </a:lnTo>
                  <a:lnTo>
                    <a:pt x="0" y="231648"/>
                  </a:lnTo>
                  <a:lnTo>
                    <a:pt x="1944624" y="231648"/>
                  </a:lnTo>
                  <a:lnTo>
                    <a:pt x="1944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57943" y="0"/>
              <a:ext cx="2543555" cy="113537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28053" y="48591"/>
            <a:ext cx="9715663" cy="1409617"/>
          </a:xfrm>
          <a:prstGeom prst="rect">
            <a:avLst/>
          </a:prstGeom>
        </p:spPr>
        <p:txBody>
          <a:bodyPr vert="horz" wrap="square" lIns="0" tIns="54864" rIns="0" bIns="0" rtlCol="0" anchor="ctr">
            <a:spAutoFit/>
          </a:bodyPr>
          <a:lstStyle/>
          <a:p>
            <a:r>
              <a:rPr lang="ru-RU" spc="5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</a:t>
            </a:r>
            <a:r>
              <a:rPr lang="ru-RU" spc="-10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4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проверочные</a:t>
            </a:r>
            <a:r>
              <a:rPr lang="ru-RU" spc="-9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br>
              <a:rPr lang="ru-RU" spc="-1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pc="-25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pc="-2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3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2024 -2025</a:t>
            </a:r>
            <a:r>
              <a:rPr lang="ru-RU" spc="-2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</a:t>
            </a:r>
            <a:r>
              <a:rPr lang="ru-RU" spc="-3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2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spc="-18" dirty="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02128" y="3208171"/>
            <a:ext cx="1846860" cy="92514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623919" y="3431514"/>
            <a:ext cx="1321668" cy="380297"/>
          </a:xfrm>
          <a:prstGeom prst="rect">
            <a:avLst/>
          </a:prstGeom>
        </p:spPr>
        <p:txBody>
          <a:bodyPr vert="horz" wrap="square" lIns="0" tIns="10859" rIns="0" bIns="0" rtlCol="0">
            <a:spAutoFit/>
          </a:bodyPr>
          <a:lstStyle/>
          <a:p>
            <a:pPr marL="11430">
              <a:spcBef>
                <a:spcPts val="85"/>
              </a:spcBef>
            </a:pP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sz="2400" b="1" spc="-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238701" y="2072488"/>
            <a:ext cx="2885503" cy="1604201"/>
            <a:chOff x="2677667" y="1159763"/>
            <a:chExt cx="3206115" cy="178244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77667" y="1662683"/>
              <a:ext cx="863358" cy="127939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26535" y="1159763"/>
              <a:ext cx="2356866" cy="102793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117788" y="2144662"/>
            <a:ext cx="1859432" cy="7932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86881" marR="4572" indent="-176022">
              <a:lnSpc>
                <a:spcPct val="127299"/>
              </a:lnSpc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предметы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117689" y="2245998"/>
            <a:ext cx="2996374" cy="529550"/>
            <a:chOff x="5876544" y="1545336"/>
            <a:chExt cx="3329304" cy="39560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76544" y="1665731"/>
              <a:ext cx="1247394" cy="8915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09460" y="1545336"/>
              <a:ext cx="2096261" cy="395477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8466163" y="2324760"/>
            <a:ext cx="1590180" cy="52706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  <a:tabLst>
                <a:tab pos="1048132" algn="l"/>
              </a:tabLst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  <a:r>
              <a:rPr sz="135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endParaRPr sz="135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141652" y="1511527"/>
            <a:ext cx="2998090" cy="1032426"/>
            <a:chOff x="5875020" y="976858"/>
            <a:chExt cx="3331210" cy="706755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75020" y="1188707"/>
              <a:ext cx="1256537" cy="49455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17080" y="976858"/>
              <a:ext cx="2088642" cy="444271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8379677" y="1640808"/>
            <a:ext cx="1767997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</a:t>
            </a:r>
            <a:r>
              <a:rPr sz="2000" b="1" spc="-4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179365" y="3334307"/>
            <a:ext cx="2849500" cy="3107832"/>
            <a:chOff x="2677667" y="2929127"/>
            <a:chExt cx="3166110" cy="1986914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77667" y="2929127"/>
              <a:ext cx="851166" cy="127330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14343" y="3465576"/>
              <a:ext cx="2329433" cy="1450086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7079285" y="2937956"/>
            <a:ext cx="3027806" cy="2264284"/>
            <a:chOff x="5833871" y="2121395"/>
            <a:chExt cx="3364229" cy="2515870"/>
          </a:xfrm>
        </p:grpSpPr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33871" y="2322576"/>
              <a:ext cx="1244346" cy="187375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63739" y="2121395"/>
              <a:ext cx="2132838" cy="42444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33871" y="2895600"/>
              <a:ext cx="1247394" cy="130225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68311" y="2708135"/>
              <a:ext cx="2123694" cy="39853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835395" y="3404603"/>
              <a:ext cx="1241310" cy="79325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62215" y="3203422"/>
              <a:ext cx="2135885" cy="42750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36919" y="3899916"/>
              <a:ext cx="1247394" cy="29946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065263" y="3703319"/>
              <a:ext cx="2129789" cy="41376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836919" y="4181830"/>
              <a:ext cx="1251966" cy="25986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075931" y="4227550"/>
              <a:ext cx="2081022" cy="409219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8316001" y="4885181"/>
            <a:ext cx="1138439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7079285" y="4792360"/>
            <a:ext cx="3016949" cy="1198435"/>
            <a:chOff x="5833871" y="4181843"/>
            <a:chExt cx="3352165" cy="1331595"/>
          </a:xfrm>
        </p:grpSpPr>
        <p:pic>
          <p:nvPicPr>
            <p:cNvPr id="39" name="object 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835395" y="4181843"/>
              <a:ext cx="1268742" cy="69724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091171" y="4675606"/>
              <a:ext cx="2050542" cy="38635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833871" y="4183379"/>
              <a:ext cx="1261109" cy="114223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074407" y="5116055"/>
              <a:ext cx="2111502" cy="397014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8268571" y="5679339"/>
            <a:ext cx="1730179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7079284" y="4793743"/>
            <a:ext cx="3031923" cy="1977837"/>
            <a:chOff x="5833871" y="4183379"/>
            <a:chExt cx="3368802" cy="1946417"/>
          </a:xfrm>
        </p:grpSpPr>
        <p:pic>
          <p:nvPicPr>
            <p:cNvPr id="45" name="object 4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833871" y="4183379"/>
              <a:ext cx="1277874" cy="163601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062216" y="5413804"/>
              <a:ext cx="2140457" cy="715992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8442997" y="6122914"/>
            <a:ext cx="1555753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 algn="ctr">
              <a:spcBef>
                <a:spcPts val="90"/>
              </a:spcBef>
            </a:pPr>
            <a:r>
              <a:rPr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Иностранный</a:t>
            </a:r>
            <a:r>
              <a:rPr b="1" spc="-7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321487" y="7034183"/>
            <a:ext cx="10972800" cy="711862"/>
            <a:chOff x="0" y="6067043"/>
            <a:chExt cx="12192000" cy="790957"/>
          </a:xfrm>
        </p:grpSpPr>
        <p:pic>
          <p:nvPicPr>
            <p:cNvPr id="49" name="object 4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0" y="6067043"/>
              <a:ext cx="12192000" cy="79095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0" y="6272784"/>
              <a:ext cx="12192000" cy="585216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10646995" y="1823681"/>
            <a:ext cx="1869435" cy="381450"/>
          </a:xfrm>
          <a:prstGeom prst="rect">
            <a:avLst/>
          </a:prstGeom>
        </p:spPr>
        <p:txBody>
          <a:bodyPr vert="horz" wrap="square" lIns="0" tIns="12001" rIns="0" bIns="0" rtlCol="0">
            <a:spAutoFit/>
          </a:bodyPr>
          <a:lstStyle/>
          <a:p>
            <a:pPr marL="11430">
              <a:spcBef>
                <a:spcPts val="95"/>
              </a:spcBef>
            </a:pP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sz="2400" b="1" spc="-1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61715" y="7264722"/>
            <a:ext cx="7822121" cy="464293"/>
          </a:xfrm>
          <a:prstGeom prst="rect">
            <a:avLst/>
          </a:prstGeom>
        </p:spPr>
        <p:txBody>
          <a:bodyPr vert="horz" wrap="square" lIns="0" tIns="28003" rIns="0" bIns="0" rtlCol="0">
            <a:spAutoFit/>
          </a:bodyPr>
          <a:lstStyle/>
          <a:p>
            <a:pPr marL="1609344" marR="4572" indent="-1598485">
              <a:lnSpc>
                <a:spcPts val="1728"/>
              </a:lnSpc>
              <a:spcBef>
                <a:spcPts val="221"/>
              </a:spcBef>
            </a:pPr>
            <a:r>
              <a:rPr spc="-3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</a:t>
            </a:r>
            <a:r>
              <a:rPr spc="-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pc="-7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3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описания</a:t>
            </a:r>
            <a:r>
              <a:rPr spc="-7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4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проверочных</a:t>
            </a:r>
            <a:r>
              <a:rPr spc="-8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spc="-8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pc="-4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3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</a:t>
            </a:r>
            <a:r>
              <a:rPr spc="-7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</a:t>
            </a:r>
            <a:r>
              <a:rPr spc="-4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pc="-5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3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spc="-7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3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spc="-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4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https://fioco.ru/obraztsi_i_opisaniya_vpr_2025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0525659" y="5394618"/>
            <a:ext cx="2068259" cy="380297"/>
          </a:xfrm>
          <a:prstGeom prst="rect">
            <a:avLst/>
          </a:prstGeom>
        </p:spPr>
        <p:txBody>
          <a:bodyPr vert="horz" wrap="square" lIns="0" tIns="10859" rIns="0" bIns="0" rtlCol="0">
            <a:spAutoFit/>
          </a:bodyPr>
          <a:lstStyle/>
          <a:p>
            <a:pPr marL="256603">
              <a:spcBef>
                <a:spcPts val="85"/>
              </a:spcBef>
            </a:pP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sz="2400" b="1" spc="-2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8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10085380" y="1617000"/>
            <a:ext cx="666815" cy="4644261"/>
            <a:chOff x="9057131" y="839673"/>
            <a:chExt cx="740905" cy="5160289"/>
          </a:xfrm>
        </p:grpSpPr>
        <p:pic>
          <p:nvPicPr>
            <p:cNvPr id="56" name="object 5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057131" y="4035526"/>
              <a:ext cx="740905" cy="1964436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9262871" y="4241291"/>
              <a:ext cx="342900" cy="1567180"/>
            </a:xfrm>
            <a:custGeom>
              <a:avLst/>
              <a:gdLst/>
              <a:ahLst/>
              <a:cxnLst/>
              <a:rect l="l" t="t" r="r" b="b"/>
              <a:pathLst>
                <a:path w="342900" h="1567179">
                  <a:moveTo>
                    <a:pt x="0" y="0"/>
                  </a:moveTo>
                  <a:lnTo>
                    <a:pt x="0" y="1566671"/>
                  </a:lnTo>
                  <a:lnTo>
                    <a:pt x="342900" y="783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  <p:pic>
          <p:nvPicPr>
            <p:cNvPr id="58" name="object 5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099804" y="839673"/>
              <a:ext cx="562355" cy="798753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305543" y="1045463"/>
              <a:ext cx="165100" cy="401320"/>
            </a:xfrm>
            <a:custGeom>
              <a:avLst/>
              <a:gdLst/>
              <a:ahLst/>
              <a:cxnLst/>
              <a:rect l="l" t="t" r="r" b="b"/>
              <a:pathLst>
                <a:path w="165100" h="401319">
                  <a:moveTo>
                    <a:pt x="0" y="0"/>
                  </a:moveTo>
                  <a:lnTo>
                    <a:pt x="0" y="400812"/>
                  </a:lnTo>
                  <a:lnTo>
                    <a:pt x="164591" y="200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8442997" y="3015919"/>
            <a:ext cx="1439609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0678479" y="3303955"/>
            <a:ext cx="2903332" cy="626518"/>
          </a:xfrm>
          <a:prstGeom prst="rect">
            <a:avLst/>
          </a:prstGeom>
        </p:spPr>
        <p:txBody>
          <a:bodyPr vert="horz" wrap="square" lIns="0" tIns="10859" rIns="0" bIns="0" rtlCol="0">
            <a:spAutoFit/>
          </a:bodyPr>
          <a:lstStyle/>
          <a:p>
            <a:pPr marL="45720" algn="ctr">
              <a:spcBef>
                <a:spcPts val="85"/>
              </a:spcBef>
            </a:pP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2000" b="1" i="1" spc="-3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</a:t>
            </a:r>
            <a:r>
              <a:rPr sz="2000" b="1" i="1" spc="-2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2000" b="1" i="1" spc="-1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sz="2000" b="1" i="1" spc="-3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spc="-1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" algn="ctr">
              <a:spcBef>
                <a:spcPts val="31"/>
              </a:spcBef>
            </a:pPr>
            <a:r>
              <a:rPr sz="2000" b="1" i="1" dirty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(перерыв</a:t>
            </a:r>
            <a:r>
              <a:rPr sz="2000" b="1" i="1" spc="-28" dirty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dirty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sz="2000" b="1" i="1" spc="-18" dirty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dirty="0" err="1" smtClean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sz="2000" b="1" i="1" spc="-18" dirty="0" smtClean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8284057" y="5312525"/>
            <a:ext cx="1924336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Обществознание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0107088" y="2647875"/>
            <a:ext cx="491490" cy="1789366"/>
          </a:xfrm>
          <a:custGeom>
            <a:avLst/>
            <a:gdLst/>
            <a:ahLst/>
            <a:cxnLst/>
            <a:rect l="l" t="t" r="r" b="b"/>
            <a:pathLst>
              <a:path w="546100" h="1988185">
                <a:moveTo>
                  <a:pt x="0" y="0"/>
                </a:moveTo>
                <a:lnTo>
                  <a:pt x="545719" y="932433"/>
                </a:lnTo>
              </a:path>
              <a:path w="546100" h="1988185">
                <a:moveTo>
                  <a:pt x="56388" y="1988184"/>
                </a:moveTo>
                <a:lnTo>
                  <a:pt x="543559" y="932688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20"/>
          </a:p>
        </p:txBody>
      </p:sp>
      <p:sp>
        <p:nvSpPr>
          <p:cNvPr id="76" name="object 76"/>
          <p:cNvSpPr txBox="1"/>
          <p:nvPr/>
        </p:nvSpPr>
        <p:spPr>
          <a:xfrm>
            <a:off x="8229371" y="3545699"/>
            <a:ext cx="1769379" cy="12939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8587"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6" marR="4572" indent="-86297">
              <a:lnSpc>
                <a:spcPts val="3592"/>
              </a:lnSpc>
              <a:spcBef>
                <a:spcPts val="247"/>
              </a:spcBef>
              <a:tabLst>
                <a:tab pos="720090" algn="l"/>
              </a:tabLst>
            </a:pPr>
            <a:r>
              <a:rPr sz="2000" b="1" spc="-1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  <a:endParaRPr lang="ru-RU" sz="135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97156" marR="4572" indent="-86297">
              <a:lnSpc>
                <a:spcPts val="3592"/>
              </a:lnSpc>
              <a:spcBef>
                <a:spcPts val="247"/>
              </a:spcBef>
              <a:tabLst>
                <a:tab pos="720090" algn="l"/>
              </a:tabLst>
            </a:pPr>
            <a:r>
              <a:rPr sz="2000" b="1" spc="-1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Информатика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986598" y="4783456"/>
            <a:ext cx="2217420" cy="21145"/>
          </a:xfrm>
          <a:custGeom>
            <a:avLst/>
            <a:gdLst/>
            <a:ahLst/>
            <a:cxnLst/>
            <a:rect l="l" t="t" r="r" b="b"/>
            <a:pathLst>
              <a:path w="2463800" h="23495">
                <a:moveTo>
                  <a:pt x="0" y="23368"/>
                </a:moveTo>
                <a:lnTo>
                  <a:pt x="2463800" y="0"/>
                </a:lnTo>
              </a:path>
            </a:pathLst>
          </a:custGeom>
          <a:ln w="25399">
            <a:solidFill>
              <a:srgbClr val="FFE699"/>
            </a:solidFill>
          </a:ln>
        </p:spPr>
        <p:txBody>
          <a:bodyPr wrap="square" lIns="0" tIns="0" rIns="0" bIns="0" rtlCol="0"/>
          <a:lstStyle/>
          <a:p>
            <a:endParaRPr sz="1620"/>
          </a:p>
        </p:txBody>
      </p:sp>
      <p:sp>
        <p:nvSpPr>
          <p:cNvPr id="79" name="Прямоугольник 78"/>
          <p:cNvSpPr/>
          <p:nvPr/>
        </p:nvSpPr>
        <p:spPr>
          <a:xfrm>
            <a:off x="5031229" y="4254350"/>
            <a:ext cx="1984295" cy="201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532"/>
              </a:spcBef>
            </a:pP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148" marR="35434" indent="571" algn="ctr">
              <a:lnSpc>
                <a:spcPts val="1475"/>
              </a:lnSpc>
              <a:spcBef>
                <a:spcPts val="612"/>
              </a:spcBef>
            </a:pP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b="1" spc="-18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</a:t>
            </a:r>
            <a:r>
              <a:rPr lang="ru-RU" b="1" spc="-13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случайного </a:t>
            </a: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выбора</a:t>
            </a:r>
            <a:r>
              <a:rPr lang="ru-RU" b="1" spc="-28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федеральным организатором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427"/>
              </a:spcBef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b="1" spc="-18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ранее</a:t>
            </a:r>
            <a:r>
              <a:rPr lang="ru-RU" b="1" spc="-18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</a:t>
            </a:r>
            <a:r>
              <a:rPr lang="ru-RU" b="1" spc="-1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b="1" spc="-1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spc="-18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дней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1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270" y="959868"/>
            <a:ext cx="14554077" cy="7213862"/>
            <a:chOff x="-223617" y="-209811"/>
            <a:chExt cx="12225115" cy="666292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223617" y="-209811"/>
              <a:ext cx="12191999" cy="666292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101583" y="1330452"/>
              <a:ext cx="1945005" cy="231775"/>
            </a:xfrm>
            <a:custGeom>
              <a:avLst/>
              <a:gdLst/>
              <a:ahLst/>
              <a:cxnLst/>
              <a:rect l="l" t="t" r="r" b="b"/>
              <a:pathLst>
                <a:path w="1945004" h="231775">
                  <a:moveTo>
                    <a:pt x="1944624" y="0"/>
                  </a:moveTo>
                  <a:lnTo>
                    <a:pt x="0" y="0"/>
                  </a:lnTo>
                  <a:lnTo>
                    <a:pt x="0" y="231648"/>
                  </a:lnTo>
                  <a:lnTo>
                    <a:pt x="1944624" y="231648"/>
                  </a:lnTo>
                  <a:lnTo>
                    <a:pt x="1944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57943" y="0"/>
              <a:ext cx="2543555" cy="113537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23919" y="3497"/>
            <a:ext cx="9759230" cy="1409617"/>
          </a:xfrm>
          <a:prstGeom prst="rect">
            <a:avLst/>
          </a:prstGeom>
        </p:spPr>
        <p:txBody>
          <a:bodyPr vert="horz" wrap="square" lIns="0" tIns="54864" rIns="0" bIns="0" rtlCol="0" anchor="ctr">
            <a:spAutoFit/>
          </a:bodyPr>
          <a:lstStyle/>
          <a:p>
            <a:r>
              <a:rPr lang="ru-RU" spc="5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</a:t>
            </a:r>
            <a:r>
              <a:rPr lang="ru-RU" spc="-10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4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проверочные</a:t>
            </a:r>
            <a:r>
              <a:rPr lang="ru-RU" spc="-9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br>
              <a:rPr lang="ru-RU" spc="-1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pc="-25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pc="-2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3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2024 -2025</a:t>
            </a:r>
            <a:r>
              <a:rPr lang="ru-RU" spc="-2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</a:t>
            </a:r>
            <a:r>
              <a:rPr lang="ru-RU" spc="-3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2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spc="-18" dirty="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02128" y="3208171"/>
            <a:ext cx="1846860" cy="92514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623919" y="3431514"/>
            <a:ext cx="1321668" cy="380297"/>
          </a:xfrm>
          <a:prstGeom prst="rect">
            <a:avLst/>
          </a:prstGeom>
        </p:spPr>
        <p:txBody>
          <a:bodyPr vert="horz" wrap="square" lIns="0" tIns="10859" rIns="0" bIns="0" rtlCol="0">
            <a:spAutoFit/>
          </a:bodyPr>
          <a:lstStyle/>
          <a:p>
            <a:pPr marL="11430">
              <a:spcBef>
                <a:spcPts val="85"/>
              </a:spcBef>
            </a:pPr>
            <a:r>
              <a:rPr lang="ru-RU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sz="2400" b="1" spc="-18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238701" y="2072488"/>
            <a:ext cx="2885503" cy="1604201"/>
            <a:chOff x="2677667" y="1159763"/>
            <a:chExt cx="3206115" cy="178244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77667" y="1662683"/>
              <a:ext cx="863358" cy="127939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26535" y="1159763"/>
              <a:ext cx="2356866" cy="102793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117788" y="2144662"/>
            <a:ext cx="1859432" cy="7932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86881" marR="4572" indent="-176022">
              <a:lnSpc>
                <a:spcPct val="127299"/>
              </a:lnSpc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предметы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117689" y="2245998"/>
            <a:ext cx="2996374" cy="529550"/>
            <a:chOff x="5876544" y="1545336"/>
            <a:chExt cx="3329304" cy="39560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76544" y="1665731"/>
              <a:ext cx="1247394" cy="8915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09460" y="1545336"/>
              <a:ext cx="2096261" cy="395477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8466163" y="2324760"/>
            <a:ext cx="1590180" cy="52706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  <a:tabLst>
                <a:tab pos="1048132" algn="l"/>
              </a:tabLst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  <a:r>
              <a:rPr sz="135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endParaRPr sz="135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092339" y="1511527"/>
            <a:ext cx="3046947" cy="866877"/>
            <a:chOff x="5820227" y="976858"/>
            <a:chExt cx="3385495" cy="593427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20227" y="1075735"/>
              <a:ext cx="1256537" cy="49455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17080" y="976858"/>
              <a:ext cx="2088642" cy="444271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8379677" y="1640808"/>
            <a:ext cx="1767997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</a:t>
            </a:r>
            <a:r>
              <a:rPr sz="2000" b="1" spc="-4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210978" y="3718043"/>
            <a:ext cx="2936055" cy="2701494"/>
            <a:chOff x="2581494" y="3188530"/>
            <a:chExt cx="3262282" cy="1727132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81494" y="3188530"/>
              <a:ext cx="947340" cy="101389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14343" y="3465576"/>
              <a:ext cx="2329433" cy="1450086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7104671" y="2831369"/>
            <a:ext cx="3071596" cy="2310624"/>
            <a:chOff x="5833871" y="2121395"/>
            <a:chExt cx="3412885" cy="2567358"/>
          </a:xfrm>
        </p:grpSpPr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33871" y="2322576"/>
              <a:ext cx="1244346" cy="187375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63739" y="2121395"/>
              <a:ext cx="2132838" cy="42444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68311" y="2708135"/>
              <a:ext cx="2123694" cy="39853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835395" y="3404603"/>
              <a:ext cx="1241310" cy="79325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62215" y="3203422"/>
              <a:ext cx="2135885" cy="42750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836919" y="3899916"/>
              <a:ext cx="1247394" cy="29946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65263" y="3703319"/>
              <a:ext cx="2129789" cy="41376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836919" y="4181830"/>
              <a:ext cx="1251966" cy="25986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165734" y="4279534"/>
              <a:ext cx="2081022" cy="409219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7102378" y="5115668"/>
            <a:ext cx="3016949" cy="1198435"/>
            <a:chOff x="5833871" y="4181843"/>
            <a:chExt cx="3352165" cy="1331595"/>
          </a:xfrm>
        </p:grpSpPr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835395" y="4181843"/>
              <a:ext cx="1268742" cy="69724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091171" y="4675606"/>
              <a:ext cx="2050542" cy="38635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833871" y="4183379"/>
              <a:ext cx="1261109" cy="114223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074407" y="5116055"/>
              <a:ext cx="2111502" cy="397014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8326164" y="5953361"/>
            <a:ext cx="1730179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7079284" y="5144333"/>
            <a:ext cx="3031923" cy="1977837"/>
            <a:chOff x="5833871" y="4183379"/>
            <a:chExt cx="3368802" cy="1946417"/>
          </a:xfrm>
        </p:grpSpPr>
        <p:pic>
          <p:nvPicPr>
            <p:cNvPr id="45" name="object 4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833871" y="4183379"/>
              <a:ext cx="1277874" cy="163601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062216" y="5413804"/>
              <a:ext cx="2140457" cy="715992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8421518" y="6468644"/>
            <a:ext cx="1555753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 algn="ctr">
              <a:spcBef>
                <a:spcPts val="90"/>
              </a:spcBef>
            </a:pPr>
            <a:r>
              <a:rPr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Иностранный</a:t>
            </a:r>
            <a:r>
              <a:rPr b="1" spc="-7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321487" y="7034183"/>
            <a:ext cx="10972800" cy="711862"/>
            <a:chOff x="0" y="6067043"/>
            <a:chExt cx="12192000" cy="790957"/>
          </a:xfrm>
        </p:grpSpPr>
        <p:pic>
          <p:nvPicPr>
            <p:cNvPr id="49" name="object 4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0" y="6067043"/>
              <a:ext cx="12192000" cy="79095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0" y="6272784"/>
              <a:ext cx="12192000" cy="585216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10646995" y="1823681"/>
            <a:ext cx="1869435" cy="381450"/>
          </a:xfrm>
          <a:prstGeom prst="rect">
            <a:avLst/>
          </a:prstGeom>
        </p:spPr>
        <p:txBody>
          <a:bodyPr vert="horz" wrap="square" lIns="0" tIns="12001" rIns="0" bIns="0" rtlCol="0">
            <a:spAutoFit/>
          </a:bodyPr>
          <a:lstStyle/>
          <a:p>
            <a:pPr marL="11430">
              <a:spcBef>
                <a:spcPts val="95"/>
              </a:spcBef>
            </a:pP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sz="2400" b="1" spc="-1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61715" y="7264722"/>
            <a:ext cx="7822121" cy="464293"/>
          </a:xfrm>
          <a:prstGeom prst="rect">
            <a:avLst/>
          </a:prstGeom>
        </p:spPr>
        <p:txBody>
          <a:bodyPr vert="horz" wrap="square" lIns="0" tIns="28003" rIns="0" bIns="0" rtlCol="0">
            <a:spAutoFit/>
          </a:bodyPr>
          <a:lstStyle/>
          <a:p>
            <a:pPr marL="1609344" marR="4572" indent="-1598485">
              <a:lnSpc>
                <a:spcPts val="1728"/>
              </a:lnSpc>
              <a:spcBef>
                <a:spcPts val="221"/>
              </a:spcBef>
            </a:pPr>
            <a:r>
              <a:rPr spc="-3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</a:t>
            </a:r>
            <a:r>
              <a:rPr spc="-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pc="-7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3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описания</a:t>
            </a:r>
            <a:r>
              <a:rPr spc="-7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4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проверочных</a:t>
            </a:r>
            <a:r>
              <a:rPr spc="-8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spc="-8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pc="-4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3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</a:t>
            </a:r>
            <a:r>
              <a:rPr spc="-7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</a:t>
            </a:r>
            <a:r>
              <a:rPr spc="-4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pc="-5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3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spc="-7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3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spc="-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4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https://fioco.ru/obraztsi_i_opisaniya_vpr_2025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0757211" y="5834223"/>
            <a:ext cx="2068259" cy="380297"/>
          </a:xfrm>
          <a:prstGeom prst="rect">
            <a:avLst/>
          </a:prstGeom>
        </p:spPr>
        <p:txBody>
          <a:bodyPr vert="horz" wrap="square" lIns="0" tIns="10859" rIns="0" bIns="0" rtlCol="0">
            <a:spAutoFit/>
          </a:bodyPr>
          <a:lstStyle/>
          <a:p>
            <a:pPr marL="256603">
              <a:spcBef>
                <a:spcPts val="85"/>
              </a:spcBef>
            </a:pP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sz="2400" b="1" spc="-2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8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10155308" y="1529958"/>
            <a:ext cx="666815" cy="5626525"/>
            <a:chOff x="9057131" y="839673"/>
            <a:chExt cx="740905" cy="5160289"/>
          </a:xfrm>
        </p:grpSpPr>
        <p:pic>
          <p:nvPicPr>
            <p:cNvPr id="56" name="object 5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057131" y="4035526"/>
              <a:ext cx="740905" cy="1964436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9262871" y="4241291"/>
              <a:ext cx="342900" cy="1567180"/>
            </a:xfrm>
            <a:custGeom>
              <a:avLst/>
              <a:gdLst/>
              <a:ahLst/>
              <a:cxnLst/>
              <a:rect l="l" t="t" r="r" b="b"/>
              <a:pathLst>
                <a:path w="342900" h="1567179">
                  <a:moveTo>
                    <a:pt x="0" y="0"/>
                  </a:moveTo>
                  <a:lnTo>
                    <a:pt x="0" y="1566671"/>
                  </a:lnTo>
                  <a:lnTo>
                    <a:pt x="342900" y="783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  <p:pic>
          <p:nvPicPr>
            <p:cNvPr id="58" name="object 5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099804" y="839673"/>
              <a:ext cx="562355" cy="798753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305543" y="1045463"/>
              <a:ext cx="165100" cy="401320"/>
            </a:xfrm>
            <a:custGeom>
              <a:avLst/>
              <a:gdLst/>
              <a:ahLst/>
              <a:cxnLst/>
              <a:rect l="l" t="t" r="r" b="b"/>
              <a:pathLst>
                <a:path w="165100" h="401319">
                  <a:moveTo>
                    <a:pt x="0" y="0"/>
                  </a:moveTo>
                  <a:lnTo>
                    <a:pt x="0" y="400812"/>
                  </a:lnTo>
                  <a:lnTo>
                    <a:pt x="164591" y="200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8411098" y="2877335"/>
            <a:ext cx="1439609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0678479" y="3303955"/>
            <a:ext cx="2903332" cy="626518"/>
          </a:xfrm>
          <a:prstGeom prst="rect">
            <a:avLst/>
          </a:prstGeom>
        </p:spPr>
        <p:txBody>
          <a:bodyPr vert="horz" wrap="square" lIns="0" tIns="10859" rIns="0" bIns="0" rtlCol="0">
            <a:spAutoFit/>
          </a:bodyPr>
          <a:lstStyle/>
          <a:p>
            <a:pPr marL="45720" algn="ctr">
              <a:spcBef>
                <a:spcPts val="85"/>
              </a:spcBef>
            </a:pP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2000" b="1" i="1" spc="-3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</a:t>
            </a:r>
            <a:r>
              <a:rPr sz="2000" b="1" i="1" spc="-2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2000" b="1" i="1" spc="-1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sz="2000" b="1" i="1" spc="-3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spc="-1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" algn="ctr">
              <a:spcBef>
                <a:spcPts val="31"/>
              </a:spcBef>
            </a:pPr>
            <a:r>
              <a:rPr sz="2000" b="1" i="1" dirty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(перерыв</a:t>
            </a:r>
            <a:r>
              <a:rPr sz="2000" b="1" i="1" spc="-28" dirty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dirty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sz="2000" b="1" i="1" spc="-18" dirty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dirty="0" err="1" smtClean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sz="2000" b="1" i="1" spc="-18" dirty="0" smtClean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8259506" y="5579602"/>
            <a:ext cx="1924336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Обществознание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0107088" y="2647875"/>
            <a:ext cx="491490" cy="1789366"/>
          </a:xfrm>
          <a:custGeom>
            <a:avLst/>
            <a:gdLst/>
            <a:ahLst/>
            <a:cxnLst/>
            <a:rect l="l" t="t" r="r" b="b"/>
            <a:pathLst>
              <a:path w="546100" h="1988185">
                <a:moveTo>
                  <a:pt x="0" y="0"/>
                </a:moveTo>
                <a:lnTo>
                  <a:pt x="545719" y="932433"/>
                </a:lnTo>
              </a:path>
              <a:path w="546100" h="1988185">
                <a:moveTo>
                  <a:pt x="56388" y="1988184"/>
                </a:moveTo>
                <a:lnTo>
                  <a:pt x="543559" y="932688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20"/>
          </a:p>
        </p:txBody>
      </p:sp>
      <p:sp>
        <p:nvSpPr>
          <p:cNvPr id="76" name="object 76"/>
          <p:cNvSpPr txBox="1"/>
          <p:nvPr/>
        </p:nvSpPr>
        <p:spPr>
          <a:xfrm>
            <a:off x="8218030" y="3406242"/>
            <a:ext cx="1769379" cy="12939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8587"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6" marR="4572" indent="-86297">
              <a:lnSpc>
                <a:spcPts val="3592"/>
              </a:lnSpc>
              <a:spcBef>
                <a:spcPts val="247"/>
              </a:spcBef>
              <a:tabLst>
                <a:tab pos="720090" algn="l"/>
              </a:tabLst>
            </a:pPr>
            <a:r>
              <a:rPr sz="2000" b="1" spc="-1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  <a:endParaRPr lang="ru-RU" sz="135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97156" marR="4572" indent="-86297">
              <a:lnSpc>
                <a:spcPts val="3592"/>
              </a:lnSpc>
              <a:spcBef>
                <a:spcPts val="247"/>
              </a:spcBef>
              <a:tabLst>
                <a:tab pos="720090" algn="l"/>
              </a:tabLst>
            </a:pPr>
            <a:r>
              <a:rPr sz="2000" b="1" spc="-1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Информатика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986598" y="4783456"/>
            <a:ext cx="2217420" cy="21145"/>
          </a:xfrm>
          <a:custGeom>
            <a:avLst/>
            <a:gdLst/>
            <a:ahLst/>
            <a:cxnLst/>
            <a:rect l="l" t="t" r="r" b="b"/>
            <a:pathLst>
              <a:path w="2463800" h="23495">
                <a:moveTo>
                  <a:pt x="0" y="23368"/>
                </a:moveTo>
                <a:lnTo>
                  <a:pt x="2463800" y="0"/>
                </a:lnTo>
              </a:path>
            </a:pathLst>
          </a:custGeom>
          <a:ln w="25399">
            <a:solidFill>
              <a:srgbClr val="FFE699"/>
            </a:solidFill>
          </a:ln>
        </p:spPr>
        <p:txBody>
          <a:bodyPr wrap="square" lIns="0" tIns="0" rIns="0" bIns="0" rtlCol="0"/>
          <a:lstStyle/>
          <a:p>
            <a:endParaRPr sz="1620"/>
          </a:p>
        </p:txBody>
      </p:sp>
      <p:sp>
        <p:nvSpPr>
          <p:cNvPr id="79" name="Прямоугольник 78"/>
          <p:cNvSpPr/>
          <p:nvPr/>
        </p:nvSpPr>
        <p:spPr>
          <a:xfrm>
            <a:off x="5031229" y="4254350"/>
            <a:ext cx="1984295" cy="201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532"/>
              </a:spcBef>
            </a:pP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148" marR="35434" indent="571" algn="ctr">
              <a:lnSpc>
                <a:spcPts val="1475"/>
              </a:lnSpc>
              <a:spcBef>
                <a:spcPts val="612"/>
              </a:spcBef>
            </a:pP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b="1" spc="-18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</a:t>
            </a:r>
            <a:r>
              <a:rPr lang="ru-RU" b="1" spc="-13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случайного </a:t>
            </a: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выбора</a:t>
            </a:r>
            <a:r>
              <a:rPr lang="ru-RU" b="1" spc="-28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федеральным организатором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427"/>
              </a:spcBef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b="1" spc="-18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ранее</a:t>
            </a:r>
            <a:r>
              <a:rPr lang="ru-RU" b="1" spc="-18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</a:t>
            </a:r>
            <a:r>
              <a:rPr lang="ru-RU" b="1" spc="-1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b="1" spc="-1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spc="-18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дней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259506" y="5192573"/>
            <a:ext cx="1872920" cy="368297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6774250" y="3930134"/>
            <a:ext cx="1081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">
              <a:spcBef>
                <a:spcPts val="90"/>
              </a:spcBef>
            </a:pPr>
            <a:r>
              <a:rPr lang="ru-RU" b="1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object 37"/>
          <p:cNvSpPr txBox="1"/>
          <p:nvPr/>
        </p:nvSpPr>
        <p:spPr>
          <a:xfrm>
            <a:off x="8481097" y="4815922"/>
            <a:ext cx="1138439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lang="ru-RU" sz="2000" b="1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Химия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object 37"/>
          <p:cNvSpPr txBox="1"/>
          <p:nvPr/>
        </p:nvSpPr>
        <p:spPr>
          <a:xfrm>
            <a:off x="8267748" y="5269768"/>
            <a:ext cx="1482959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lang="ru-RU" sz="2000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60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214" y="1094711"/>
            <a:ext cx="14433630" cy="7128148"/>
            <a:chOff x="0" y="0"/>
            <a:chExt cx="12192000" cy="66630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66292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101583" y="1330452"/>
              <a:ext cx="1945005" cy="231775"/>
            </a:xfrm>
            <a:custGeom>
              <a:avLst/>
              <a:gdLst/>
              <a:ahLst/>
              <a:cxnLst/>
              <a:rect l="l" t="t" r="r" b="b"/>
              <a:pathLst>
                <a:path w="1945004" h="231775">
                  <a:moveTo>
                    <a:pt x="1944624" y="0"/>
                  </a:moveTo>
                  <a:lnTo>
                    <a:pt x="0" y="0"/>
                  </a:lnTo>
                  <a:lnTo>
                    <a:pt x="0" y="231648"/>
                  </a:lnTo>
                  <a:lnTo>
                    <a:pt x="1944624" y="231648"/>
                  </a:lnTo>
                  <a:lnTo>
                    <a:pt x="1944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57943" y="0"/>
              <a:ext cx="2543555" cy="113537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82873" y="268589"/>
            <a:ext cx="10403299" cy="1094146"/>
          </a:xfrm>
          <a:prstGeom prst="rect">
            <a:avLst/>
          </a:prstGeom>
        </p:spPr>
        <p:txBody>
          <a:bodyPr vert="horz" wrap="square" lIns="0" tIns="54864" rIns="0" bIns="0" rtlCol="0" anchor="ctr">
            <a:spAutoFit/>
          </a:bodyPr>
          <a:lstStyle/>
          <a:p>
            <a:pPr marL="1041274" marR="4572" indent="-1030415">
              <a:lnSpc>
                <a:spcPts val="2718"/>
              </a:lnSpc>
              <a:spcBef>
                <a:spcPts val="432"/>
              </a:spcBef>
            </a:pPr>
            <a:r>
              <a:rPr lang="ru-RU" sz="4800" spc="5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</a:t>
            </a:r>
            <a:r>
              <a:rPr lang="ru-RU" sz="4800" spc="-10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spc="-4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проверочные</a:t>
            </a:r>
            <a:r>
              <a:rPr lang="ru-RU" sz="4800" spc="-9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spc="-12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br>
              <a:rPr lang="ru-RU" sz="4800" spc="-12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spc="-12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spc="-1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spc="-1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spc="-25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800" spc="-2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spc="-3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2024 -2025</a:t>
            </a:r>
            <a:r>
              <a:rPr lang="ru-RU" sz="4800" spc="-2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</a:t>
            </a:r>
            <a:r>
              <a:rPr lang="ru-RU" sz="4800" spc="-3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spc="-2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sz="4800" spc="-18" dirty="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88412" y="3301442"/>
            <a:ext cx="1942872" cy="98823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772827" y="3556100"/>
            <a:ext cx="1175004" cy="380297"/>
          </a:xfrm>
          <a:prstGeom prst="rect">
            <a:avLst/>
          </a:prstGeom>
        </p:spPr>
        <p:txBody>
          <a:bodyPr vert="horz" wrap="square" lIns="0" tIns="10859" rIns="0" bIns="0" rtlCol="0">
            <a:spAutoFit/>
          </a:bodyPr>
          <a:lstStyle/>
          <a:p>
            <a:pPr marL="11430">
              <a:spcBef>
                <a:spcPts val="85"/>
              </a:spcBef>
            </a:pPr>
            <a:r>
              <a:rPr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sz="2400" b="1" spc="-3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307282" y="2327595"/>
            <a:ext cx="2694623" cy="1472755"/>
            <a:chOff x="2753867" y="1443215"/>
            <a:chExt cx="2994025" cy="163639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53867" y="1964436"/>
              <a:ext cx="564654" cy="11148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04031" y="1443215"/>
              <a:ext cx="2443734" cy="106605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992171" y="2399334"/>
            <a:ext cx="1718021" cy="7932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98881" marR="4572" indent="-188023">
              <a:lnSpc>
                <a:spcPct val="126899"/>
              </a:lnSpc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предметы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996989" y="2634833"/>
            <a:ext cx="2749487" cy="369761"/>
            <a:chOff x="5742432" y="1784591"/>
            <a:chExt cx="3054985" cy="41084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42432" y="1967483"/>
              <a:ext cx="893825" cy="3276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23304" y="1784591"/>
              <a:ext cx="2173986" cy="41073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835036" y="2686507"/>
            <a:ext cx="1754059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994245" y="2123237"/>
            <a:ext cx="2746630" cy="692087"/>
            <a:chOff x="5739384" y="1216152"/>
            <a:chExt cx="3051810" cy="768985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39384" y="1434071"/>
              <a:ext cx="899934" cy="55093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24828" y="1216152"/>
              <a:ext cx="2166366" cy="459486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810347" y="2196343"/>
            <a:ext cx="1929156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</a:t>
            </a:r>
            <a:r>
              <a:rPr sz="2000" b="1" spc="-5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307281" y="3789718"/>
            <a:ext cx="2718054" cy="2441449"/>
            <a:chOff x="2753867" y="3067799"/>
            <a:chExt cx="3020060" cy="1526540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53867" y="3067799"/>
              <a:ext cx="617982" cy="78563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57371" y="3090672"/>
              <a:ext cx="2416302" cy="1503426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4952275" y="3879433"/>
            <a:ext cx="1879092" cy="2317109"/>
          </a:xfrm>
          <a:prstGeom prst="rect">
            <a:avLst/>
          </a:prstGeom>
        </p:spPr>
        <p:txBody>
          <a:bodyPr vert="horz" wrap="square" lIns="0" tIns="70295" rIns="0" bIns="0" rtlCol="0">
            <a:spAutoFit/>
          </a:bodyPr>
          <a:lstStyle/>
          <a:p>
            <a:pPr marL="571" algn="ctr">
              <a:spcBef>
                <a:spcPts val="553"/>
              </a:spcBef>
            </a:pPr>
            <a:r>
              <a:rPr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marR="37147" indent="-2286" algn="ctr">
              <a:lnSpc>
                <a:spcPct val="91600"/>
              </a:lnSpc>
              <a:spcBef>
                <a:spcPts val="612"/>
              </a:spcBef>
            </a:pPr>
            <a:r>
              <a:rPr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b="1" spc="-2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</a:t>
            </a:r>
            <a:r>
              <a:rPr b="1" spc="-3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случайного </a:t>
            </a:r>
            <a:r>
              <a:rPr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выбора</a:t>
            </a:r>
            <a:r>
              <a:rPr b="1" spc="-13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федеральным организатором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463"/>
              </a:spcBef>
            </a:pP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b="1" spc="-2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ранее</a:t>
            </a:r>
            <a:r>
              <a:rPr b="1" spc="-1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</a:t>
            </a:r>
            <a:r>
              <a:rPr b="1" spc="-2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b="1" spc="-1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b="1" spc="-2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1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дней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016191" y="3094318"/>
            <a:ext cx="2789491" cy="1778508"/>
            <a:chOff x="5763767" y="2295131"/>
            <a:chExt cx="3099435" cy="1976120"/>
          </a:xfrm>
        </p:grpSpPr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63767" y="2490215"/>
              <a:ext cx="912126" cy="135712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61403" y="2295131"/>
              <a:ext cx="2177033" cy="41225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63767" y="3051035"/>
              <a:ext cx="893838" cy="79782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43115" y="2871203"/>
              <a:ext cx="2195322" cy="38329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66815" y="3540226"/>
              <a:ext cx="893838" cy="31015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646163" y="3345141"/>
              <a:ext cx="2216657" cy="41228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766815" y="3832834"/>
              <a:ext cx="927366" cy="23700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681215" y="3846563"/>
              <a:ext cx="2157222" cy="424446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7915336" y="4549140"/>
            <a:ext cx="1460157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7050250" y="4536441"/>
            <a:ext cx="2791893" cy="2037616"/>
            <a:chOff x="5762244" y="3834371"/>
            <a:chExt cx="3102102" cy="2066779"/>
          </a:xfrm>
        </p:grpSpPr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763768" y="3834371"/>
              <a:ext cx="962418" cy="76429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11696" y="4386059"/>
              <a:ext cx="2126742" cy="40158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63768" y="3835908"/>
              <a:ext cx="912126" cy="132359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673596" y="4889419"/>
              <a:ext cx="2177034" cy="39853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762244" y="3835908"/>
              <a:ext cx="931938" cy="181127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673596" y="5449824"/>
              <a:ext cx="2190750" cy="451326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8104213" y="6104441"/>
            <a:ext cx="1439038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 algn="ctr">
              <a:spcBef>
                <a:spcPts val="90"/>
              </a:spcBef>
            </a:pPr>
            <a:r>
              <a:rPr sz="1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Иностранный</a:t>
            </a:r>
            <a:r>
              <a:rPr sz="1600" b="1" spc="-6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628346" y="7003234"/>
            <a:ext cx="10173086" cy="834390"/>
            <a:chOff x="-1523" y="5931408"/>
            <a:chExt cx="12193905" cy="927100"/>
          </a:xfrm>
        </p:grpSpPr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0" y="5931408"/>
              <a:ext cx="12192000" cy="92659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-1523" y="6137147"/>
              <a:ext cx="12192000" cy="720852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1193520" y="7333505"/>
            <a:ext cx="7822121" cy="464293"/>
          </a:xfrm>
          <a:prstGeom prst="rect">
            <a:avLst/>
          </a:prstGeom>
        </p:spPr>
        <p:txBody>
          <a:bodyPr vert="horz" wrap="square" lIns="0" tIns="28003" rIns="0" bIns="0" rtlCol="0">
            <a:spAutoFit/>
          </a:bodyPr>
          <a:lstStyle/>
          <a:p>
            <a:pPr marL="1609344" marR="4572" indent="-1598485">
              <a:lnSpc>
                <a:spcPts val="1728"/>
              </a:lnSpc>
              <a:spcBef>
                <a:spcPts val="221"/>
              </a:spcBef>
            </a:pPr>
            <a:r>
              <a:rPr sz="2000" spc="-3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</a:t>
            </a:r>
            <a:r>
              <a:rPr sz="2000" spc="-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000" spc="-7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3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описания</a:t>
            </a:r>
            <a:r>
              <a:rPr sz="2000" spc="-7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4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проверочных</a:t>
            </a:r>
            <a:r>
              <a:rPr sz="2000" spc="-8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2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sz="2000" spc="-8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000" spc="-4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3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</a:t>
            </a:r>
            <a:r>
              <a:rPr sz="2000" spc="-7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</a:t>
            </a:r>
            <a:r>
              <a:rPr sz="2000" spc="-4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000" spc="-5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23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sz="2000" spc="-7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3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sz="2000" spc="-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4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2000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https://fioco.ru/obraztsi_i_opisaniya_vpr_2025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904471" y="3146233"/>
            <a:ext cx="1684624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0443132" y="3890201"/>
            <a:ext cx="2589961" cy="627671"/>
          </a:xfrm>
          <a:prstGeom prst="rect">
            <a:avLst/>
          </a:prstGeom>
        </p:spPr>
        <p:txBody>
          <a:bodyPr vert="horz" wrap="square" lIns="0" tIns="12001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2000" b="1" spc="-1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</a:t>
            </a:r>
            <a:r>
              <a:rPr sz="2000" b="1" spc="-4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2000" b="1" spc="-2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sz="2000" b="1" spc="-2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8597" marR="200597" algn="ctr"/>
            <a:r>
              <a:rPr sz="2000" b="1" dirty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(перерыв</a:t>
            </a:r>
            <a:r>
              <a:rPr sz="2000" b="1" spc="-18" dirty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sz="2000" b="1" spc="-18" dirty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23" dirty="0" err="1" smtClean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sz="2000" b="1" spc="-18" dirty="0" smtClean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927246" y="5101539"/>
            <a:ext cx="1812399" cy="8810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spcBef>
                <a:spcPts val="90"/>
              </a:spcBef>
            </a:pPr>
            <a:r>
              <a:rPr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Обществознание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43"/>
              </a:spcBef>
            </a:pPr>
            <a:endParaRPr sz="1350" dirty="0">
              <a:latin typeface="Calibri"/>
              <a:cs typeface="Calibri"/>
            </a:endParaRPr>
          </a:p>
          <a:p>
            <a:pPr marR="36005" algn="ctr">
              <a:spcBef>
                <a:spcPts val="5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000641" y="4099827"/>
            <a:ext cx="1112956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039835" y="3657322"/>
            <a:ext cx="1575221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Химия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9762139" y="2040930"/>
            <a:ext cx="666815" cy="4190238"/>
            <a:chOff x="8814815" y="1124699"/>
            <a:chExt cx="740905" cy="4655820"/>
          </a:xfrm>
        </p:grpSpPr>
        <p:pic>
          <p:nvPicPr>
            <p:cNvPr id="55" name="object 5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814815" y="1124699"/>
              <a:ext cx="740905" cy="4655820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020555" y="1330451"/>
              <a:ext cx="342900" cy="4258310"/>
            </a:xfrm>
            <a:custGeom>
              <a:avLst/>
              <a:gdLst/>
              <a:ahLst/>
              <a:cxnLst/>
              <a:rect l="l" t="t" r="r" b="b"/>
              <a:pathLst>
                <a:path w="342900" h="4258310">
                  <a:moveTo>
                    <a:pt x="0" y="0"/>
                  </a:moveTo>
                  <a:lnTo>
                    <a:pt x="0" y="4258056"/>
                  </a:lnTo>
                  <a:lnTo>
                    <a:pt x="342900" y="21837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</p:grpSp>
    </p:spTree>
    <p:extLst>
      <p:ext uri="{BB962C8B-B14F-4D97-AF65-F5344CB8AC3E}">
        <p14:creationId xmlns:p14="http://schemas.microsoft.com/office/powerpoint/2010/main" val="232285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231494" y="77820"/>
            <a:ext cx="13982217" cy="60797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Расписание ВПР в МОУ ИРМО «</a:t>
            </a:r>
            <a:r>
              <a:rPr lang="ru-RU" sz="4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Оекская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СОШ»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215614"/>
              </p:ext>
            </p:extLst>
          </p:nvPr>
        </p:nvGraphicFramePr>
        <p:xfrm>
          <a:off x="1435262" y="938784"/>
          <a:ext cx="10396386" cy="72908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7679"/>
                <a:gridCol w="6257085"/>
                <a:gridCol w="2791622"/>
              </a:tblGrid>
              <a:tr h="521606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проведения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  <a:tr h="521606">
                <a:tc rowSpan="3"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класс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апреля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  <a:tr h="52160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апреля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  <a:tr h="91459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Окружающий мир, литературное чтение, английский язык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апреля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  <a:tr h="521606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класс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апреля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  <a:tr h="521606">
                <a:tc>
                  <a:txBody>
                    <a:bodyPr/>
                    <a:lstStyle/>
                    <a:p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апреля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  <a:tr h="521606">
                <a:tc>
                  <a:txBody>
                    <a:bodyPr/>
                    <a:lstStyle/>
                    <a:p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История, литература, английский язык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апреля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  <a:tr h="521606">
                <a:tc>
                  <a:txBody>
                    <a:bodyPr/>
                    <a:lstStyle/>
                    <a:p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География,</a:t>
                      </a:r>
                      <a:r>
                        <a:rPr lang="ru-RU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биология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апреля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  <a:tr h="521606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класс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апреля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  <a:tr h="521606">
                <a:tc>
                  <a:txBody>
                    <a:bodyPr/>
                    <a:lstStyle/>
                    <a:p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апреля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  <a:tr h="914596">
                <a:tc>
                  <a:txBody>
                    <a:bodyPr/>
                    <a:lstStyle/>
                    <a:p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История, литература, английский язык,</a:t>
                      </a:r>
                      <a:r>
                        <a:rPr lang="ru-RU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обществознание</a:t>
                      </a:r>
                      <a:endParaRPr lang="ru-RU" sz="28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апреля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  <a:tr h="521606">
                <a:tc>
                  <a:txBody>
                    <a:bodyPr/>
                    <a:lstStyle/>
                    <a:p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География,</a:t>
                      </a:r>
                      <a:r>
                        <a:rPr lang="ru-RU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биология</a:t>
                      </a:r>
                      <a:endParaRPr lang="ru-RU" sz="28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апреля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4244" y="6016560"/>
            <a:ext cx="2536156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2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627248" y="0"/>
            <a:ext cx="12199717" cy="119294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Расписание ВПР в МОУ ИРМО «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Оекская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789507"/>
              </p:ext>
            </p:extLst>
          </p:nvPr>
        </p:nvGraphicFramePr>
        <p:xfrm>
          <a:off x="223733" y="805990"/>
          <a:ext cx="12215014" cy="72998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6432"/>
                <a:gridCol w="7821700"/>
                <a:gridCol w="3126882"/>
              </a:tblGrid>
              <a:tr h="50237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проведения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  <a:tr h="502377">
                <a:tc rowSpan="4"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класс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апреля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  <a:tr h="50237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апреля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  <a:tr h="47871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История, литература, английский язык,</a:t>
                      </a:r>
                      <a:r>
                        <a:rPr lang="ru-RU" sz="24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обществознание</a:t>
                      </a:r>
                      <a:endParaRPr lang="ru-RU" sz="24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апреля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  <a:tr h="51932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География,</a:t>
                      </a:r>
                      <a:r>
                        <a:rPr lang="ru-RU" sz="24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биология, физика, информатика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апреля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  <a:tr h="502377">
                <a:tc rowSpan="4"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класс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апреля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  <a:tr h="50237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апреля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  <a:tr h="52100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История, литература, английский язык,</a:t>
                      </a:r>
                      <a:r>
                        <a:rPr lang="ru-RU" sz="24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обществознание</a:t>
                      </a:r>
                      <a:endParaRPr lang="ru-RU" sz="24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апреля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  <a:tr h="50237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География,</a:t>
                      </a:r>
                      <a:r>
                        <a:rPr lang="ru-RU" sz="24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биология, физика, информатика, химия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апреля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  <a:tr h="502377">
                <a:tc rowSpan="4"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класс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апреля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  <a:tr h="50237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апреля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  <a:tr h="88088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История, литература, английский язык,</a:t>
                      </a:r>
                      <a:r>
                        <a:rPr lang="ru-RU" sz="24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обществознание, география, физика, химия</a:t>
                      </a:r>
                      <a:endParaRPr lang="ru-RU" sz="24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апреля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  <a:tr h="88088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История, литература, английский язык,</a:t>
                      </a:r>
                      <a:r>
                        <a:rPr lang="ru-RU" sz="24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обществознание, география, физика, химия</a:t>
                      </a:r>
                      <a:endParaRPr lang="ru-RU" sz="24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апреля</a:t>
                      </a:r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8691" y="6016560"/>
            <a:ext cx="2536156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6572" y="1881423"/>
            <a:ext cx="6923084" cy="1436752"/>
            <a:chOff x="173354" y="1671383"/>
            <a:chExt cx="8334375" cy="15963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879" y="1680971"/>
              <a:ext cx="8314944" cy="157733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8117" y="1676145"/>
              <a:ext cx="8324850" cy="1586865"/>
            </a:xfrm>
            <a:custGeom>
              <a:avLst/>
              <a:gdLst/>
              <a:ahLst/>
              <a:cxnLst/>
              <a:rect l="l" t="t" r="r" b="b"/>
              <a:pathLst>
                <a:path w="8324850" h="1586864">
                  <a:moveTo>
                    <a:pt x="0" y="1586864"/>
                  </a:moveTo>
                  <a:lnTo>
                    <a:pt x="8324469" y="1586864"/>
                  </a:lnTo>
                  <a:lnTo>
                    <a:pt x="8324469" y="0"/>
                  </a:lnTo>
                  <a:lnTo>
                    <a:pt x="0" y="0"/>
                  </a:lnTo>
                  <a:lnTo>
                    <a:pt x="0" y="1586864"/>
                  </a:lnTo>
                  <a:close/>
                </a:path>
              </a:pathLst>
            </a:custGeom>
            <a:ln w="9525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 sz="1620"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118046" y="371010"/>
            <a:ext cx="8907290" cy="857927"/>
          </a:xfrm>
          <a:prstGeom prst="rect">
            <a:avLst/>
          </a:prstGeom>
        </p:spPr>
        <p:txBody>
          <a:bodyPr vert="horz" wrap="square" lIns="0" tIns="11430" rIns="0" bIns="0" rtlCol="0" anchor="ctr">
            <a:spAutoFit/>
          </a:bodyPr>
          <a:lstStyle/>
          <a:p>
            <a:pPr marR="2857">
              <a:lnSpc>
                <a:spcPts val="2206"/>
              </a:lnSpc>
              <a:spcBef>
                <a:spcPts val="90"/>
              </a:spcBef>
            </a:pPr>
            <a:r>
              <a:rPr sz="3600" b="1" spc="-306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ФЗ</a:t>
            </a:r>
            <a:r>
              <a:rPr sz="3600" b="1" spc="-95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221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sz="3600" b="1" spc="-108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234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sz="3600" b="1" spc="-90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239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</a:t>
            </a:r>
            <a:r>
              <a:rPr sz="3600" b="1" spc="-85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234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r>
              <a:rPr sz="3600" b="1" spc="-64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144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sz="3600" b="1" spc="-100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436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sz="3600" b="1" spc="-95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211" dirty="0" smtClean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273-</a:t>
            </a:r>
            <a:r>
              <a:rPr sz="3600" b="1" spc="-334" dirty="0" smtClean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ФЗ</a:t>
            </a:r>
            <a:r>
              <a:rPr lang="ru-RU" sz="3600" b="1" spc="-334" dirty="0" smtClean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spc="-334" dirty="0" smtClean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206"/>
              </a:lnSpc>
            </a:pPr>
            <a:r>
              <a:rPr sz="3600" b="1" spc="-270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</a:t>
            </a:r>
            <a:r>
              <a:rPr sz="3600" b="1" spc="-85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234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</a:t>
            </a:r>
            <a:r>
              <a:rPr sz="3600" b="1" spc="-100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257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3600" b="1" spc="-100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244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</a:t>
            </a:r>
            <a:r>
              <a:rPr sz="3600" b="1" spc="-59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265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Федерации»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76272" y="1422056"/>
            <a:ext cx="10437779" cy="369332"/>
          </a:xfrm>
          <a:prstGeom prst="rect">
            <a:avLst/>
          </a:prstGeom>
        </p:spPr>
        <p:txBody>
          <a:bodyPr vert="horz" wrap="square" lIns="0" tIns="109728" rIns="0" bIns="0" rtlCol="0">
            <a:spAutoFit/>
          </a:bodyPr>
          <a:lstStyle/>
          <a:p>
            <a:pPr marL="22289" marR="4572" indent="-11430" algn="ctr">
              <a:lnSpc>
                <a:spcPct val="70000"/>
              </a:lnSpc>
              <a:spcBef>
                <a:spcPts val="864"/>
              </a:spcBef>
            </a:pPr>
            <a:r>
              <a:rPr sz="2400" spc="-244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</a:t>
            </a:r>
            <a:r>
              <a:rPr sz="2400" spc="-64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98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97.</a:t>
            </a:r>
            <a:r>
              <a:rPr sz="2400" spc="-82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60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</a:t>
            </a:r>
            <a:r>
              <a:rPr sz="2400" spc="-67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29" dirty="0" err="1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</a:t>
            </a:r>
            <a:r>
              <a:rPr sz="2400" spc="-67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7" dirty="0" err="1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  <a:r>
              <a:rPr lang="ru-RU" sz="2400" spc="-257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29" dirty="0" err="1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2400" spc="-229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2400" spc="-82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44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</a:t>
            </a:r>
            <a:r>
              <a:rPr sz="2400" spc="-82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7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77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44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системе</a:t>
            </a:r>
            <a:r>
              <a:rPr sz="2400" spc="-46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47" dirty="0">
                <a:solidFill>
                  <a:srgbClr val="2E5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22409" y="2663535"/>
            <a:ext cx="607974" cy="1138980"/>
          </a:xfrm>
          <a:custGeom>
            <a:avLst/>
            <a:gdLst/>
            <a:ahLst/>
            <a:cxnLst/>
            <a:rect l="l" t="t" r="r" b="b"/>
            <a:pathLst>
              <a:path w="342264" h="1043304">
                <a:moveTo>
                  <a:pt x="0" y="948690"/>
                </a:moveTo>
                <a:lnTo>
                  <a:pt x="16383" y="1043178"/>
                </a:lnTo>
                <a:lnTo>
                  <a:pt x="76908" y="978788"/>
                </a:lnTo>
                <a:lnTo>
                  <a:pt x="50546" y="978788"/>
                </a:lnTo>
                <a:lnTo>
                  <a:pt x="23241" y="970661"/>
                </a:lnTo>
                <a:lnTo>
                  <a:pt x="27366" y="956908"/>
                </a:lnTo>
                <a:lnTo>
                  <a:pt x="0" y="948690"/>
                </a:lnTo>
                <a:close/>
              </a:path>
              <a:path w="342264" h="1043304">
                <a:moveTo>
                  <a:pt x="27366" y="956908"/>
                </a:moveTo>
                <a:lnTo>
                  <a:pt x="23241" y="970661"/>
                </a:lnTo>
                <a:lnTo>
                  <a:pt x="50546" y="978788"/>
                </a:lnTo>
                <a:lnTo>
                  <a:pt x="54652" y="965102"/>
                </a:lnTo>
                <a:lnTo>
                  <a:pt x="27366" y="956908"/>
                </a:lnTo>
                <a:close/>
              </a:path>
              <a:path w="342264" h="1043304">
                <a:moveTo>
                  <a:pt x="54652" y="965102"/>
                </a:moveTo>
                <a:lnTo>
                  <a:pt x="50546" y="978788"/>
                </a:lnTo>
                <a:lnTo>
                  <a:pt x="76908" y="978788"/>
                </a:lnTo>
                <a:lnTo>
                  <a:pt x="82042" y="973328"/>
                </a:lnTo>
                <a:lnTo>
                  <a:pt x="54652" y="965102"/>
                </a:lnTo>
                <a:close/>
              </a:path>
              <a:path w="342264" h="1043304">
                <a:moveTo>
                  <a:pt x="314452" y="0"/>
                </a:moveTo>
                <a:lnTo>
                  <a:pt x="27366" y="956908"/>
                </a:lnTo>
                <a:lnTo>
                  <a:pt x="54652" y="965102"/>
                </a:lnTo>
                <a:lnTo>
                  <a:pt x="341757" y="8127"/>
                </a:lnTo>
                <a:lnTo>
                  <a:pt x="314452" y="0"/>
                </a:lnTo>
                <a:close/>
              </a:path>
            </a:pathLst>
          </a:custGeom>
          <a:solidFill>
            <a:srgbClr val="F05B4E"/>
          </a:solidFill>
        </p:spPr>
        <p:txBody>
          <a:bodyPr wrap="square" lIns="0" tIns="0" rIns="0" bIns="0" rtlCol="0"/>
          <a:lstStyle/>
          <a:p>
            <a:endParaRPr sz="1620"/>
          </a:p>
        </p:txBody>
      </p:sp>
      <p:grpSp>
        <p:nvGrpSpPr>
          <p:cNvPr id="16" name="object 16"/>
          <p:cNvGrpSpPr/>
          <p:nvPr/>
        </p:nvGrpSpPr>
        <p:grpSpPr>
          <a:xfrm>
            <a:off x="9362687" y="1998239"/>
            <a:ext cx="4813288" cy="5997263"/>
            <a:chOff x="6648957" y="107950"/>
            <a:chExt cx="5348097" cy="666362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50935" y="112775"/>
              <a:ext cx="3741420" cy="473049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246109" y="107950"/>
              <a:ext cx="3750945" cy="4740275"/>
            </a:xfrm>
            <a:custGeom>
              <a:avLst/>
              <a:gdLst/>
              <a:ahLst/>
              <a:cxnLst/>
              <a:rect l="l" t="t" r="r" b="b"/>
              <a:pathLst>
                <a:path w="3750945" h="4740275">
                  <a:moveTo>
                    <a:pt x="0" y="4740021"/>
                  </a:moveTo>
                  <a:lnTo>
                    <a:pt x="3750945" y="4740021"/>
                  </a:lnTo>
                  <a:lnTo>
                    <a:pt x="3750945" y="0"/>
                  </a:lnTo>
                  <a:lnTo>
                    <a:pt x="0" y="0"/>
                  </a:lnTo>
                  <a:lnTo>
                    <a:pt x="0" y="4740021"/>
                  </a:lnTo>
                  <a:close/>
                </a:path>
              </a:pathLst>
            </a:custGeom>
            <a:ln w="9525">
              <a:solidFill>
                <a:srgbClr val="2D75B6"/>
              </a:solidFill>
            </a:ln>
          </p:spPr>
          <p:txBody>
            <a:bodyPr wrap="square" lIns="0" tIns="0" rIns="0" bIns="0" rtlCol="0"/>
            <a:lstStyle/>
            <a:p>
              <a:endParaRPr sz="1620"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3784" y="3704840"/>
              <a:ext cx="5233416" cy="306171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648957" y="3700080"/>
              <a:ext cx="5243195" cy="3071495"/>
            </a:xfrm>
            <a:custGeom>
              <a:avLst/>
              <a:gdLst/>
              <a:ahLst/>
              <a:cxnLst/>
              <a:rect l="l" t="t" r="r" b="b"/>
              <a:pathLst>
                <a:path w="5243195" h="3071495">
                  <a:moveTo>
                    <a:pt x="0" y="3071241"/>
                  </a:moveTo>
                  <a:lnTo>
                    <a:pt x="5242940" y="3071241"/>
                  </a:lnTo>
                  <a:lnTo>
                    <a:pt x="5242940" y="0"/>
                  </a:lnTo>
                  <a:lnTo>
                    <a:pt x="0" y="0"/>
                  </a:lnTo>
                  <a:lnTo>
                    <a:pt x="0" y="3071241"/>
                  </a:lnTo>
                  <a:close/>
                </a:path>
              </a:pathLst>
            </a:custGeom>
            <a:ln w="9525">
              <a:solidFill>
                <a:srgbClr val="2D75B6"/>
              </a:solidFill>
            </a:ln>
          </p:spPr>
          <p:txBody>
            <a:bodyPr wrap="square" lIns="0" tIns="0" rIns="0" bIns="0" rtlCol="0"/>
            <a:lstStyle/>
            <a:p>
              <a:endParaRPr sz="1620"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35103" y="3720243"/>
            <a:ext cx="9110341" cy="21003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40043" marR="4572" indent="10288" algn="ctr">
              <a:spcBef>
                <a:spcPts val="90"/>
              </a:spcBef>
            </a:pPr>
            <a:r>
              <a:rPr sz="2160" b="1" spc="-1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</a:t>
            </a:r>
            <a:r>
              <a:rPr sz="2160" b="1" spc="-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60" b="1" spc="-18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</a:t>
            </a:r>
            <a:r>
              <a:rPr sz="2160" b="1" spc="-4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60" b="1" spc="-15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r>
              <a:rPr sz="2160" b="1" spc="-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60" b="1" spc="-16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sz="2160" b="1" spc="-10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60" b="1" spc="-12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30.04.2024</a:t>
            </a:r>
            <a:r>
              <a:rPr sz="21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60" b="1" spc="-19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2160" b="1" spc="-3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60" b="1" spc="-2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556 </a:t>
            </a:r>
            <a:r>
              <a:rPr sz="2160" b="1" spc="-18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"Об</a:t>
            </a:r>
            <a:r>
              <a:rPr sz="2160" b="1" spc="-8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60" b="1" spc="-1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</a:t>
            </a:r>
            <a:r>
              <a:rPr sz="2160" b="1" spc="-4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60" b="1" spc="-18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перечня</a:t>
            </a:r>
            <a:r>
              <a:rPr sz="2160" b="1" spc="-3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60" b="1" spc="-17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sz="2160" b="1" spc="-7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60" b="1" spc="-17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2160" b="1" spc="-4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60" b="1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оценке </a:t>
            </a:r>
            <a:r>
              <a:rPr sz="2160" b="1" spc="-1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</a:t>
            </a:r>
            <a:r>
              <a:rPr sz="2160" b="1" spc="-4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60" b="1" spc="-17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2160" b="1" spc="-7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60" b="1" spc="-18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160" b="1" spc="-4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60" b="1" spc="-19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</a:t>
            </a:r>
            <a:r>
              <a:rPr sz="2160" b="1" spc="-4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60" b="1" spc="-17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</a:t>
            </a:r>
            <a:r>
              <a:rPr sz="2160" b="1" spc="-4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60" b="1" spc="-14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</a:t>
            </a:r>
            <a:r>
              <a:rPr sz="2160" b="1" spc="-17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2160" b="1" spc="-5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60" b="1" spc="-17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оценке</a:t>
            </a:r>
            <a:r>
              <a:rPr sz="2160" b="1" spc="-8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60" b="1" spc="-1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</a:t>
            </a:r>
            <a:r>
              <a:rPr sz="2160" b="1" spc="-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60" b="1" spc="-8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образования"</a:t>
            </a:r>
            <a:endParaRPr sz="216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59" marR="168022" algn="just">
              <a:spcBef>
                <a:spcPts val="1638"/>
              </a:spcBef>
            </a:pPr>
            <a:r>
              <a:rPr sz="1920" b="1" spc="-383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sz="1920" b="1" spc="-226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20" b="1" spc="-365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</a:t>
            </a:r>
            <a:r>
              <a:rPr sz="1920" b="1" spc="-234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920" spc="226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1920" spc="-152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20" spc="-152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мониторинга уровня и  качества подготовки обучающихся в соответствии с государственными образовательными стандартами и федеральными основными общеобразовательными  программами. </a:t>
            </a:r>
            <a:endParaRPr sz="19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355931" y="2469079"/>
            <a:ext cx="4629150" cy="4483990"/>
          </a:xfrm>
          <a:custGeom>
            <a:avLst/>
            <a:gdLst/>
            <a:ahLst/>
            <a:cxnLst/>
            <a:rect l="l" t="t" r="r" b="b"/>
            <a:pathLst>
              <a:path w="5143500" h="4982210">
                <a:moveTo>
                  <a:pt x="0" y="4981956"/>
                </a:moveTo>
                <a:lnTo>
                  <a:pt x="5143500" y="4981956"/>
                </a:lnTo>
                <a:lnTo>
                  <a:pt x="5143500" y="4341876"/>
                </a:lnTo>
                <a:lnTo>
                  <a:pt x="0" y="4341876"/>
                </a:lnTo>
                <a:lnTo>
                  <a:pt x="0" y="4981956"/>
                </a:lnTo>
                <a:close/>
              </a:path>
              <a:path w="5143500" h="4982210">
                <a:moveTo>
                  <a:pt x="2776728" y="687324"/>
                </a:moveTo>
                <a:lnTo>
                  <a:pt x="4247387" y="687324"/>
                </a:lnTo>
                <a:lnTo>
                  <a:pt x="4247387" y="0"/>
                </a:lnTo>
                <a:lnTo>
                  <a:pt x="2776728" y="0"/>
                </a:lnTo>
                <a:lnTo>
                  <a:pt x="2776728" y="687324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2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9009" y="5605316"/>
            <a:ext cx="3882517" cy="269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6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6500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Информационные ресурсы ВПР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888" y="2722721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06258" y="3516511"/>
            <a:ext cx="22919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Официальный сайт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842139" y="4361259"/>
            <a:ext cx="2291953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Федеральный институт оценки качества образования предоставляет всю необходимую информацию о проведении ВПР</a:t>
            </a:r>
            <a:endParaRPr lang="en-US" sz="175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4852" y="2715110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12304" y="3516511"/>
            <a:ext cx="229207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Нормативные документы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8953177" y="4451985"/>
            <a:ext cx="2292072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Доступны для скачивания все необходимые положения, инструкции и методические рекомендации</a:t>
            </a:r>
            <a:endParaRPr lang="en-US" sz="175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32820" y="2656382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2064335" y="3497180"/>
            <a:ext cx="22919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График проведения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2064334" y="4335345"/>
            <a:ext cx="2291953" cy="2203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Подробное расписание проведения ВПР по классам и предметам на 2024-2025 учебный год</a:t>
            </a:r>
            <a:endParaRPr lang="en-US" sz="175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484" y="6240165"/>
            <a:ext cx="2279903" cy="1989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478726" y="73539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Информационный ресурс ВПР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330541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9F7F7"/>
          </a:solidFill>
          <a:ln/>
        </p:spPr>
      </p:sp>
      <p:sp>
        <p:nvSpPr>
          <p:cNvPr id="5" name="Text 2"/>
          <p:cNvSpPr/>
          <p:nvPr/>
        </p:nvSpPr>
        <p:spPr>
          <a:xfrm>
            <a:off x="6365260" y="334791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3305413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Официальный сайт ФИОКО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017306" y="4150162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Содержит всю необходимую информацию о проведении ВПР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10171867" y="330541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9F7F7"/>
          </a:solidFill>
          <a:ln/>
        </p:spPr>
      </p:sp>
      <p:sp>
        <p:nvSpPr>
          <p:cNvPr id="9" name="Text 6"/>
          <p:cNvSpPr/>
          <p:nvPr/>
        </p:nvSpPr>
        <p:spPr>
          <a:xfrm>
            <a:off x="10256937" y="334791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08983" y="3305413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Доступ к материалам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908983" y="4150162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Образцы и описания проверочных работ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280190" y="608373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9F7F7"/>
          </a:solidFill>
          <a:ln/>
        </p:spPr>
      </p:sp>
      <p:sp>
        <p:nvSpPr>
          <p:cNvPr id="13" name="Text 10"/>
          <p:cNvSpPr/>
          <p:nvPr/>
        </p:nvSpPr>
        <p:spPr>
          <a:xfrm>
            <a:off x="6365260" y="612624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60837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Ссылка на ресурс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017306" y="6574155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chemeClr val="accent1">
                    <a:lumMod val="75000"/>
                  </a:schemeClr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https://fioco.ru/nav-vpr-oo</a:t>
            </a:r>
            <a:endParaRPr lang="en-US" sz="175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94" y="1"/>
            <a:ext cx="5834890" cy="81517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3173" y="6014569"/>
            <a:ext cx="2536156" cy="2213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8138" y="350817"/>
            <a:ext cx="9077307" cy="1014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950"/>
              </a:lnSpc>
              <a:buNone/>
            </a:pP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Основные изменения в проведении ВПР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939879" y="2240875"/>
            <a:ext cx="22860" cy="5005507"/>
          </a:xfrm>
          <a:prstGeom prst="roundRect">
            <a:avLst>
              <a:gd name="adj" fmla="val 106500"/>
            </a:avLst>
          </a:prstGeom>
          <a:solidFill>
            <a:srgbClr val="D8D4D4"/>
          </a:solidFill>
          <a:ln/>
        </p:spPr>
      </p:sp>
      <p:sp>
        <p:nvSpPr>
          <p:cNvPr id="5" name="Shape 2"/>
          <p:cNvSpPr/>
          <p:nvPr/>
        </p:nvSpPr>
        <p:spPr>
          <a:xfrm>
            <a:off x="1099602" y="2594491"/>
            <a:ext cx="486847" cy="22860"/>
          </a:xfrm>
          <a:prstGeom prst="roundRect">
            <a:avLst>
              <a:gd name="adj" fmla="val 106500"/>
            </a:avLst>
          </a:prstGeom>
          <a:solidFill>
            <a:srgbClr val="D8D4D4"/>
          </a:solidFill>
          <a:ln/>
        </p:spPr>
      </p:sp>
      <p:sp>
        <p:nvSpPr>
          <p:cNvPr id="6" name="Shape 3"/>
          <p:cNvSpPr/>
          <p:nvPr/>
        </p:nvSpPr>
        <p:spPr>
          <a:xfrm>
            <a:off x="757297" y="2423398"/>
            <a:ext cx="365165" cy="365165"/>
          </a:xfrm>
          <a:prstGeom prst="roundRect">
            <a:avLst>
              <a:gd name="adj" fmla="val 6667"/>
            </a:avLst>
          </a:prstGeom>
          <a:solidFill>
            <a:srgbClr val="F9F7F7"/>
          </a:solidFill>
          <a:ln/>
        </p:spPr>
      </p:sp>
      <p:sp>
        <p:nvSpPr>
          <p:cNvPr id="7" name="Text 4"/>
          <p:cNvSpPr/>
          <p:nvPr/>
        </p:nvSpPr>
        <p:spPr>
          <a:xfrm>
            <a:off x="818138" y="2453759"/>
            <a:ext cx="243364" cy="304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9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1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1751409" y="2403158"/>
            <a:ext cx="2028825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Участники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751408" y="2754035"/>
            <a:ext cx="7331631" cy="519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000"/>
              </a:lnSpc>
              <a:buNone/>
            </a:pPr>
            <a:r>
              <a:rPr lang="en-US" sz="1250" dirty="0" smtClean="0">
                <a:solidFill>
                  <a:srgbClr val="504C49"/>
                </a:solidFill>
                <a:latin typeface="Source Serif Pro" pitchFamily="34" charset="0"/>
                <a:ea typeface="Source Serif Pro" pitchFamily="34" charset="-122"/>
                <a:cs typeface="Source Serif Pro" pitchFamily="34" charset="-120"/>
              </a:rPr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В работах примут участие параллели 4-8 и 10 классов, при этом для десятиклассников работы пройдут в штатном режиме;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099602" y="3951327"/>
            <a:ext cx="486847" cy="22860"/>
          </a:xfrm>
          <a:prstGeom prst="roundRect">
            <a:avLst>
              <a:gd name="adj" fmla="val 106500"/>
            </a:avLst>
          </a:prstGeom>
          <a:solidFill>
            <a:srgbClr val="D8D4D4"/>
          </a:solidFill>
          <a:ln/>
        </p:spPr>
      </p:sp>
      <p:sp>
        <p:nvSpPr>
          <p:cNvPr id="11" name="Shape 8"/>
          <p:cNvSpPr/>
          <p:nvPr/>
        </p:nvSpPr>
        <p:spPr>
          <a:xfrm>
            <a:off x="757297" y="3780234"/>
            <a:ext cx="365165" cy="365165"/>
          </a:xfrm>
          <a:prstGeom prst="roundRect">
            <a:avLst>
              <a:gd name="adj" fmla="val 6667"/>
            </a:avLst>
          </a:prstGeom>
          <a:solidFill>
            <a:srgbClr val="F9F7F7"/>
          </a:solidFill>
          <a:ln/>
        </p:spPr>
      </p:sp>
      <p:sp>
        <p:nvSpPr>
          <p:cNvPr id="12" name="Text 9"/>
          <p:cNvSpPr/>
          <p:nvPr/>
        </p:nvSpPr>
        <p:spPr>
          <a:xfrm>
            <a:off x="818138" y="3810595"/>
            <a:ext cx="243364" cy="304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9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2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1751409" y="3759994"/>
            <a:ext cx="2028825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Новые предметы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751409" y="4110872"/>
            <a:ext cx="7232868" cy="500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Вводятся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новые предметы: литературное чтение в 4 классе, литература в 5-8 и 10 классах, информатика в 7-8 классах (образцы работ опубликованы на сайте ФИОКО);</a:t>
            </a:r>
            <a:endParaRPr lang="en-US" sz="2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1099602" y="5308163"/>
            <a:ext cx="486847" cy="22860"/>
          </a:xfrm>
          <a:prstGeom prst="roundRect">
            <a:avLst>
              <a:gd name="adj" fmla="val 106500"/>
            </a:avLst>
          </a:prstGeom>
          <a:solidFill>
            <a:srgbClr val="D8D4D4"/>
          </a:solidFill>
          <a:ln/>
        </p:spPr>
      </p:sp>
      <p:sp>
        <p:nvSpPr>
          <p:cNvPr id="16" name="Shape 13"/>
          <p:cNvSpPr/>
          <p:nvPr/>
        </p:nvSpPr>
        <p:spPr>
          <a:xfrm>
            <a:off x="757297" y="5137071"/>
            <a:ext cx="365165" cy="365165"/>
          </a:xfrm>
          <a:prstGeom prst="roundRect">
            <a:avLst>
              <a:gd name="adj" fmla="val 6667"/>
            </a:avLst>
          </a:prstGeom>
          <a:solidFill>
            <a:srgbClr val="F9F7F7"/>
          </a:solidFill>
          <a:ln/>
        </p:spPr>
      </p:sp>
      <p:sp>
        <p:nvSpPr>
          <p:cNvPr id="17" name="Text 14"/>
          <p:cNvSpPr/>
          <p:nvPr/>
        </p:nvSpPr>
        <p:spPr>
          <a:xfrm>
            <a:off x="818138" y="5167432"/>
            <a:ext cx="243364" cy="304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9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3</a:t>
            </a:r>
            <a:endParaRPr lang="en-US" sz="1900" dirty="0"/>
          </a:p>
        </p:txBody>
      </p:sp>
      <p:sp>
        <p:nvSpPr>
          <p:cNvPr id="18" name="Text 15"/>
          <p:cNvSpPr/>
          <p:nvPr/>
        </p:nvSpPr>
        <p:spPr>
          <a:xfrm>
            <a:off x="1751409" y="5116830"/>
            <a:ext cx="2028825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Иностранные языки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751409" y="5467707"/>
            <a:ext cx="7331630" cy="519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В</a:t>
            </a:r>
            <a:r>
              <a:rPr lang="en-US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озвращаются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иностранные языки: они вошли в перечень предметов, распределяемых на основе случайного выбора, для всех параллелей (4-8, 10 класс);</a:t>
            </a:r>
            <a:endParaRPr lang="en-US" sz="2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1099602" y="6665000"/>
            <a:ext cx="486847" cy="22860"/>
          </a:xfrm>
          <a:prstGeom prst="roundRect">
            <a:avLst>
              <a:gd name="adj" fmla="val 106500"/>
            </a:avLst>
          </a:prstGeom>
          <a:solidFill>
            <a:srgbClr val="D8D4D4"/>
          </a:solidFill>
          <a:ln/>
        </p:spPr>
      </p:sp>
      <p:sp>
        <p:nvSpPr>
          <p:cNvPr id="21" name="Shape 18"/>
          <p:cNvSpPr/>
          <p:nvPr/>
        </p:nvSpPr>
        <p:spPr>
          <a:xfrm>
            <a:off x="757297" y="6493907"/>
            <a:ext cx="365165" cy="365165"/>
          </a:xfrm>
          <a:prstGeom prst="roundRect">
            <a:avLst>
              <a:gd name="adj" fmla="val 6667"/>
            </a:avLst>
          </a:prstGeom>
          <a:solidFill>
            <a:srgbClr val="F9F7F7"/>
          </a:solidFill>
          <a:ln/>
        </p:spPr>
      </p:sp>
      <p:sp>
        <p:nvSpPr>
          <p:cNvPr id="22" name="Text 19"/>
          <p:cNvSpPr/>
          <p:nvPr/>
        </p:nvSpPr>
        <p:spPr>
          <a:xfrm>
            <a:off x="818138" y="6524268"/>
            <a:ext cx="243364" cy="304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90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4</a:t>
            </a:r>
            <a:endParaRPr lang="en-US" sz="1900" dirty="0"/>
          </a:p>
        </p:txBody>
      </p:sp>
      <p:sp>
        <p:nvSpPr>
          <p:cNvPr id="23" name="Text 20"/>
          <p:cNvSpPr/>
          <p:nvPr/>
        </p:nvSpPr>
        <p:spPr>
          <a:xfrm>
            <a:off x="1751409" y="6473666"/>
            <a:ext cx="2570797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Изменения в содержании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1751409" y="6824542"/>
            <a:ext cx="6635234" cy="558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И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з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содержания работ по иностранным языкам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исключен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 </a:t>
            </a:r>
            <a:endParaRPr lang="ru-RU" sz="2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Source Serif Pro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000"/>
              </a:lnSpc>
              <a:buNone/>
            </a:pPr>
            <a:r>
              <a:rPr lang="en-US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элемент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«Говорение»;</a:t>
            </a:r>
            <a:endParaRPr lang="en-US" sz="2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22127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Особенности проведения ВПР по отдельным предметам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84" y="2664916"/>
            <a:ext cx="2353270" cy="235327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266252"/>
            <a:ext cx="303442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ИНОСТРАННЫЙ ЯЗЫК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602456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бумажный формат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6466761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воспроизведение .mp3 файла для выполнения задания по аудированию (техническое средство)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532" y="2749533"/>
            <a:ext cx="2438400" cy="240946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99521" y="52382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ИНФОРМАТИКА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7599521" y="608076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2 части: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7599521" y="652295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1 часть – бумажный формат,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599521" y="696515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ource Serif Pro" pitchFamily="34" charset="-122"/>
                <a:cs typeface="Times New Roman" panose="02020603050405020304" pitchFamily="18" charset="0"/>
              </a:rPr>
              <a:t>2 часть – с использованием ПК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4522" y="6024563"/>
            <a:ext cx="2535878" cy="2209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object 17"/>
          <p:cNvGrpSpPr/>
          <p:nvPr/>
        </p:nvGrpSpPr>
        <p:grpSpPr>
          <a:xfrm>
            <a:off x="4923510" y="1761487"/>
            <a:ext cx="5463188" cy="1668464"/>
            <a:chOff x="5684520" y="2273782"/>
            <a:chExt cx="6070208" cy="1853847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84520" y="2273782"/>
              <a:ext cx="1305305" cy="3909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84502" y="3492871"/>
              <a:ext cx="2570226" cy="634758"/>
            </a:xfrm>
            <a:prstGeom prst="rect">
              <a:avLst/>
            </a:prstGeom>
          </p:spPr>
        </p:pic>
      </p:grpSp>
      <p:grpSp>
        <p:nvGrpSpPr>
          <p:cNvPr id="2" name="object 2"/>
          <p:cNvGrpSpPr/>
          <p:nvPr/>
        </p:nvGrpSpPr>
        <p:grpSpPr>
          <a:xfrm>
            <a:off x="-58366" y="1361872"/>
            <a:ext cx="14552579" cy="6775131"/>
            <a:chOff x="1524" y="0"/>
            <a:chExt cx="12190730" cy="6858000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" y="0"/>
              <a:ext cx="12190476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101584" y="1330452"/>
              <a:ext cx="1945005" cy="231775"/>
            </a:xfrm>
            <a:custGeom>
              <a:avLst/>
              <a:gdLst/>
              <a:ahLst/>
              <a:cxnLst/>
              <a:rect l="l" t="t" r="r" b="b"/>
              <a:pathLst>
                <a:path w="1945004" h="231775">
                  <a:moveTo>
                    <a:pt x="1944624" y="0"/>
                  </a:moveTo>
                  <a:lnTo>
                    <a:pt x="0" y="0"/>
                  </a:lnTo>
                  <a:lnTo>
                    <a:pt x="0" y="231648"/>
                  </a:lnTo>
                  <a:lnTo>
                    <a:pt x="1944624" y="231648"/>
                  </a:lnTo>
                  <a:lnTo>
                    <a:pt x="1944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52560" y="0"/>
              <a:ext cx="2543555" cy="124663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45277" y="3536328"/>
            <a:ext cx="2121180" cy="106367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729758" y="3835680"/>
            <a:ext cx="1328143" cy="398764"/>
          </a:xfrm>
          <a:prstGeom prst="rect">
            <a:avLst/>
          </a:prstGeom>
        </p:spPr>
        <p:txBody>
          <a:bodyPr vert="horz" wrap="square" lIns="0" tIns="10859" rIns="0" bIns="0" rtlCol="0">
            <a:spAutoFit/>
          </a:bodyPr>
          <a:lstStyle/>
          <a:p>
            <a:pPr marL="11430">
              <a:spcBef>
                <a:spcPts val="85"/>
              </a:spcBef>
            </a:pPr>
            <a:r>
              <a:rPr sz="252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2520" b="1" spc="-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</a:t>
            </a:r>
            <a:endParaRPr sz="25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132669" y="1803277"/>
            <a:ext cx="2664334" cy="2256317"/>
            <a:chOff x="2731007" y="1693164"/>
            <a:chExt cx="2960370" cy="169735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31007" y="2272284"/>
              <a:ext cx="616470" cy="111785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34511" y="1693164"/>
              <a:ext cx="2356866" cy="118033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906289" y="2124529"/>
            <a:ext cx="1746565" cy="76200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78308" marR="4572" indent="-167449">
              <a:lnSpc>
                <a:spcPct val="126899"/>
              </a:lnSpc>
              <a:spcBef>
                <a:spcPts val="90"/>
              </a:spcBef>
            </a:pPr>
            <a:r>
              <a:rPr sz="192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предметы</a:t>
            </a:r>
            <a:endParaRPr sz="19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755620" y="1690285"/>
            <a:ext cx="3602889" cy="919532"/>
            <a:chOff x="5682996" y="1405115"/>
            <a:chExt cx="3829050" cy="88646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82996" y="1723631"/>
              <a:ext cx="1346453" cy="56770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16496" y="1405115"/>
              <a:ext cx="2495550" cy="657618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8307172" y="2964094"/>
            <a:ext cx="1889639" cy="349519"/>
          </a:xfrm>
          <a:prstGeom prst="rect">
            <a:avLst/>
          </a:prstGeom>
        </p:spPr>
        <p:txBody>
          <a:bodyPr vert="horz" wrap="square" lIns="0" tIns="10859" rIns="0" bIns="0" rtlCol="0">
            <a:spAutoFit/>
          </a:bodyPr>
          <a:lstStyle/>
          <a:p>
            <a:pPr marL="11430">
              <a:spcBef>
                <a:spcPts val="85"/>
              </a:spcBef>
            </a:pPr>
            <a:r>
              <a:rPr sz="22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900084" y="1825245"/>
            <a:ext cx="2140028" cy="399147"/>
          </a:xfrm>
          <a:prstGeom prst="rect">
            <a:avLst/>
          </a:prstGeom>
        </p:spPr>
        <p:txBody>
          <a:bodyPr vert="horz" wrap="square" lIns="0" tIns="60007" rIns="0" bIns="0" rtlCol="0">
            <a:spAutoFit/>
          </a:bodyPr>
          <a:lstStyle/>
          <a:p>
            <a:pPr algn="ctr">
              <a:spcBef>
                <a:spcPts val="473"/>
              </a:spcBef>
            </a:pPr>
            <a:r>
              <a:rPr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</a:t>
            </a:r>
            <a:r>
              <a:rPr sz="2200" b="1" spc="-5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spc="-18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057901" y="4081333"/>
            <a:ext cx="2882837" cy="1553338"/>
            <a:chOff x="2731007" y="3378708"/>
            <a:chExt cx="2960370" cy="1725930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31007" y="3378708"/>
              <a:ext cx="617982" cy="90601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34511" y="3439668"/>
              <a:ext cx="2356866" cy="1664969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5285690" y="4254017"/>
            <a:ext cx="1314788" cy="287964"/>
          </a:xfrm>
          <a:prstGeom prst="rect">
            <a:avLst/>
          </a:prstGeom>
        </p:spPr>
        <p:txBody>
          <a:bodyPr vert="horz" wrap="square" lIns="0" tIns="10859" rIns="0" bIns="0" rtlCol="0">
            <a:spAutoFit/>
          </a:bodyPr>
          <a:lstStyle/>
          <a:p>
            <a:pPr marL="11430">
              <a:spcBef>
                <a:spcPts val="85"/>
              </a:spcBef>
            </a:pPr>
            <a:r>
              <a:rPr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687492" y="4532453"/>
            <a:ext cx="2143875" cy="994759"/>
          </a:xfrm>
          <a:prstGeom prst="rect">
            <a:avLst/>
          </a:prstGeom>
        </p:spPr>
        <p:txBody>
          <a:bodyPr vert="horz" wrap="square" lIns="0" tIns="29146" rIns="0" bIns="0" rtlCol="0">
            <a:spAutoFit/>
          </a:bodyPr>
          <a:lstStyle/>
          <a:p>
            <a:pPr marL="44005" marR="40006" indent="-1144" algn="ctr">
              <a:lnSpc>
                <a:spcPct val="91600"/>
              </a:lnSpc>
              <a:spcBef>
                <a:spcPts val="229"/>
              </a:spcBef>
            </a:pPr>
            <a:r>
              <a:rPr sz="1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600" b="1" spc="-2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</a:t>
            </a:r>
            <a:r>
              <a:rPr sz="1600" b="1" spc="-3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случайного </a:t>
            </a:r>
            <a:r>
              <a:rPr sz="1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выбора</a:t>
            </a:r>
            <a:r>
              <a:rPr sz="1600" b="1" spc="-3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федеральным организатором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463"/>
              </a:spcBef>
            </a:pPr>
            <a:r>
              <a:rPr sz="14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sz="1440" b="1" spc="-2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ранее</a:t>
            </a:r>
            <a:r>
              <a:rPr sz="1440" b="1" spc="-1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</a:t>
            </a:r>
            <a:r>
              <a:rPr sz="1440" b="1" spc="-2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1440" b="1" spc="-1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sz="1440" b="1" spc="-1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дней</a:t>
            </a:r>
            <a:endParaRPr sz="14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6943496" y="3719070"/>
            <a:ext cx="3437002" cy="1161884"/>
            <a:chOff x="5682996" y="3183635"/>
            <a:chExt cx="3818890" cy="1096645"/>
          </a:xfrm>
        </p:grpSpPr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682996" y="3499091"/>
              <a:ext cx="1303781" cy="78106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72300" y="3183635"/>
              <a:ext cx="2529078" cy="654557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8270670" y="3770190"/>
            <a:ext cx="2055586" cy="688073"/>
          </a:xfrm>
          <a:prstGeom prst="rect">
            <a:avLst/>
          </a:prstGeom>
        </p:spPr>
        <p:txBody>
          <a:bodyPr vert="horz" wrap="square" lIns="0" tIns="10859" rIns="0" bIns="0" rtlCol="0">
            <a:spAutoFit/>
          </a:bodyPr>
          <a:lstStyle/>
          <a:p>
            <a:pPr marL="11430" algn="ctr">
              <a:spcBef>
                <a:spcPts val="85"/>
              </a:spcBef>
            </a:pPr>
            <a:r>
              <a:rPr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Окружающий</a:t>
            </a:r>
            <a:r>
              <a:rPr sz="2200" b="1" spc="-6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spc="-23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946240" y="4574276"/>
            <a:ext cx="3458718" cy="666510"/>
            <a:chOff x="5686044" y="3939527"/>
            <a:chExt cx="3843020" cy="570865"/>
          </a:xfrm>
        </p:grpSpPr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86044" y="4215384"/>
              <a:ext cx="1302257" cy="6781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967727" y="3939527"/>
              <a:ext cx="2561081" cy="570750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8294229" y="4552713"/>
            <a:ext cx="2083930" cy="688073"/>
          </a:xfrm>
          <a:prstGeom prst="rect">
            <a:avLst/>
          </a:prstGeom>
        </p:spPr>
        <p:txBody>
          <a:bodyPr vert="horz" wrap="square" lIns="0" tIns="10859" rIns="0" bIns="0" rtlCol="0">
            <a:spAutoFit/>
          </a:bodyPr>
          <a:lstStyle/>
          <a:p>
            <a:pPr marL="11430" algn="ctr">
              <a:spcBef>
                <a:spcPts val="85"/>
              </a:spcBef>
            </a:pPr>
            <a:r>
              <a:rPr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Литературное</a:t>
            </a:r>
            <a:r>
              <a:rPr sz="2200" b="1" spc="-8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873260" y="5061693"/>
            <a:ext cx="3605906" cy="841908"/>
            <a:chOff x="5887644" y="4344639"/>
            <a:chExt cx="3665550" cy="854486"/>
          </a:xfrm>
        </p:grpSpPr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887644" y="4344639"/>
              <a:ext cx="1115898" cy="57407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84492" y="4616183"/>
              <a:ext cx="2568702" cy="582942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8318423" y="5271975"/>
            <a:ext cx="1807310" cy="688073"/>
          </a:xfrm>
          <a:prstGeom prst="rect">
            <a:avLst/>
          </a:prstGeom>
        </p:spPr>
        <p:txBody>
          <a:bodyPr vert="horz" wrap="square" lIns="0" tIns="10859" rIns="0" bIns="0" rtlCol="0">
            <a:spAutoFit/>
          </a:bodyPr>
          <a:lstStyle/>
          <a:p>
            <a:pPr marL="11430" algn="ctr">
              <a:spcBef>
                <a:spcPts val="85"/>
              </a:spcBef>
            </a:pPr>
            <a:r>
              <a:rPr sz="22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Иностранный</a:t>
            </a:r>
            <a:r>
              <a:rPr sz="2200" b="1" spc="-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язык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881368" y="7128936"/>
            <a:ext cx="11661012" cy="805243"/>
            <a:chOff x="0" y="5963399"/>
            <a:chExt cx="12192000" cy="894715"/>
          </a:xfrm>
        </p:grpSpPr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0" y="5963399"/>
              <a:ext cx="12192000" cy="89460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6169151"/>
              <a:ext cx="12188952" cy="687324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10766007" y="2516380"/>
            <a:ext cx="1212884" cy="349519"/>
          </a:xfrm>
          <a:prstGeom prst="rect">
            <a:avLst/>
          </a:prstGeom>
        </p:spPr>
        <p:txBody>
          <a:bodyPr vert="horz" wrap="square" lIns="0" tIns="10859" rIns="0" bIns="0" rtlCol="0">
            <a:spAutoFit/>
          </a:bodyPr>
          <a:lstStyle/>
          <a:p>
            <a:pPr marL="11430">
              <a:spcBef>
                <a:spcPts val="85"/>
              </a:spcBef>
            </a:pPr>
            <a:r>
              <a:rPr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sz="2200" b="1" i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минут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846612" y="4616645"/>
            <a:ext cx="1469365" cy="349519"/>
          </a:xfrm>
          <a:prstGeom prst="rect">
            <a:avLst/>
          </a:prstGeom>
        </p:spPr>
        <p:txBody>
          <a:bodyPr vert="horz" wrap="square" lIns="0" tIns="10859" rIns="0" bIns="0" rtlCol="0">
            <a:spAutoFit/>
          </a:bodyPr>
          <a:lstStyle/>
          <a:p>
            <a:pPr marL="11430">
              <a:spcBef>
                <a:spcPts val="85"/>
              </a:spcBef>
            </a:pPr>
            <a:r>
              <a:rPr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sz="2200" b="1" i="1" spc="-2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i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820493" y="7386985"/>
            <a:ext cx="8810815" cy="518476"/>
          </a:xfrm>
          <a:prstGeom prst="rect">
            <a:avLst/>
          </a:prstGeom>
        </p:spPr>
        <p:txBody>
          <a:bodyPr vert="horz" wrap="square" lIns="0" tIns="30862" rIns="0" bIns="0" rtlCol="0">
            <a:spAutoFit/>
          </a:bodyPr>
          <a:lstStyle/>
          <a:p>
            <a:pPr marL="2069974" marR="4572" indent="-2059115" algn="ctr">
              <a:lnSpc>
                <a:spcPts val="1944"/>
              </a:lnSpc>
              <a:spcBef>
                <a:spcPts val="244"/>
              </a:spcBef>
            </a:pPr>
            <a:r>
              <a:rPr sz="2000" spc="-82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</a:t>
            </a:r>
            <a:r>
              <a:rPr sz="2000" spc="-6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000" spc="-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9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описания</a:t>
            </a:r>
            <a:r>
              <a:rPr sz="2000" spc="-72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проверочных</a:t>
            </a:r>
            <a:r>
              <a:rPr sz="2000" spc="-5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4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sz="2000" spc="-72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9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000" spc="-72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</a:t>
            </a:r>
            <a:r>
              <a:rPr sz="2000" spc="-59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7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</a:t>
            </a:r>
            <a:r>
              <a:rPr sz="2000" spc="-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000" spc="-72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4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sz="2000" spc="-72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4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sz="2000" spc="-5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4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2000" spc="-1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https://fioco.ru/obraztsi_i_opisaniya_vpr_2025</a:t>
            </a:r>
            <a:endParaRPr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6341873" y="5901989"/>
            <a:ext cx="5652448" cy="1247133"/>
            <a:chOff x="6737604" y="5225834"/>
            <a:chExt cx="3233928" cy="1103337"/>
          </a:xfrm>
        </p:grpSpPr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737604" y="5225834"/>
              <a:ext cx="3233928" cy="98746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89420" y="5245607"/>
              <a:ext cx="3165348" cy="108356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6943344" y="5248654"/>
              <a:ext cx="2836546" cy="986434"/>
            </a:xfrm>
            <a:custGeom>
              <a:avLst/>
              <a:gdLst/>
              <a:ahLst/>
              <a:cxnLst/>
              <a:rect l="l" t="t" r="r" b="b"/>
              <a:pathLst>
                <a:path w="2836545" h="772795">
                  <a:moveTo>
                    <a:pt x="1418081" y="0"/>
                  </a:moveTo>
                  <a:lnTo>
                    <a:pt x="1224914" y="193167"/>
                  </a:lnTo>
                  <a:lnTo>
                    <a:pt x="1360677" y="193167"/>
                  </a:lnTo>
                  <a:lnTo>
                    <a:pt x="1360677" y="270637"/>
                  </a:lnTo>
                  <a:lnTo>
                    <a:pt x="0" y="270637"/>
                  </a:lnTo>
                  <a:lnTo>
                    <a:pt x="0" y="772668"/>
                  </a:lnTo>
                  <a:lnTo>
                    <a:pt x="2836163" y="772668"/>
                  </a:lnTo>
                  <a:lnTo>
                    <a:pt x="2836163" y="270637"/>
                  </a:lnTo>
                  <a:lnTo>
                    <a:pt x="1475485" y="270637"/>
                  </a:lnTo>
                  <a:lnTo>
                    <a:pt x="1475485" y="193167"/>
                  </a:lnTo>
                  <a:lnTo>
                    <a:pt x="1611249" y="193167"/>
                  </a:lnTo>
                  <a:lnTo>
                    <a:pt x="1418081" y="0"/>
                  </a:lnTo>
                  <a:close/>
                </a:path>
              </a:pathLst>
            </a:custGeom>
            <a:solidFill>
              <a:srgbClr val="8BBDC9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6865534" y="5919858"/>
            <a:ext cx="4773414" cy="80047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 marR="4572" indent="419482">
              <a:spcBef>
                <a:spcPts val="90"/>
              </a:spcBef>
            </a:pPr>
            <a:endParaRPr lang="ru-RU" sz="1080" b="1" spc="-10" dirty="0">
              <a:latin typeface="Calibri"/>
              <a:cs typeface="Calibri"/>
            </a:endParaRPr>
          </a:p>
          <a:p>
            <a:pPr marL="11430" marR="4572" indent="419482">
              <a:spcBef>
                <a:spcPts val="90"/>
              </a:spcBef>
            </a:pPr>
            <a:endParaRPr lang="ru-RU" sz="1080" b="1" spc="-10" dirty="0">
              <a:latin typeface="Calibri"/>
              <a:cs typeface="Calibri"/>
            </a:endParaRPr>
          </a:p>
          <a:p>
            <a:pPr marL="11430" marR="4572" indent="419482">
              <a:spcBef>
                <a:spcPts val="90"/>
              </a:spcBef>
            </a:pPr>
            <a:r>
              <a:rPr sz="1400" b="1" spc="-1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Аудитория</a:t>
            </a:r>
            <a:r>
              <a:rPr sz="1400" b="1" spc="-36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должна</a:t>
            </a:r>
            <a:r>
              <a:rPr sz="1400" b="1" spc="-28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8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</a:t>
            </a:r>
            <a:r>
              <a:rPr sz="1400" b="1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оснащена</a:t>
            </a:r>
            <a:r>
              <a:rPr sz="1400" b="1" spc="-46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техническим</a:t>
            </a:r>
            <a:r>
              <a:rPr sz="1400" b="1" spc="-46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средством</a:t>
            </a:r>
            <a:r>
              <a:rPr sz="1400" b="1" spc="-28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2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sz="1400" b="1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</a:t>
            </a:r>
            <a:r>
              <a:rPr sz="1400" b="1" spc="-28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  <a:r>
              <a:rPr sz="1400" b="1" spc="-1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1400" b="1" spc="1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аудированию</a:t>
            </a:r>
            <a:endParaRPr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10294115" y="1825245"/>
            <a:ext cx="565213" cy="3874304"/>
            <a:chOff x="9459468" y="1356360"/>
            <a:chExt cx="628015" cy="3906520"/>
          </a:xfrm>
        </p:grpSpPr>
        <p:pic>
          <p:nvPicPr>
            <p:cNvPr id="50" name="object 5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459468" y="3060192"/>
              <a:ext cx="627659" cy="2202180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9665208" y="3265932"/>
              <a:ext cx="230504" cy="1804670"/>
            </a:xfrm>
            <a:custGeom>
              <a:avLst/>
              <a:gdLst/>
              <a:ahLst/>
              <a:cxnLst/>
              <a:rect l="l" t="t" r="r" b="b"/>
              <a:pathLst>
                <a:path w="230504" h="1804670">
                  <a:moveTo>
                    <a:pt x="0" y="0"/>
                  </a:moveTo>
                  <a:lnTo>
                    <a:pt x="0" y="1804415"/>
                  </a:lnTo>
                  <a:lnTo>
                    <a:pt x="230124" y="9022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  <p:pic>
          <p:nvPicPr>
            <p:cNvPr id="52" name="object 5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459468" y="1356360"/>
              <a:ext cx="627659" cy="1749552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9665208" y="1562100"/>
              <a:ext cx="230504" cy="1351915"/>
            </a:xfrm>
            <a:custGeom>
              <a:avLst/>
              <a:gdLst/>
              <a:ahLst/>
              <a:cxnLst/>
              <a:rect l="l" t="t" r="r" b="b"/>
              <a:pathLst>
                <a:path w="230504" h="1351914">
                  <a:moveTo>
                    <a:pt x="0" y="0"/>
                  </a:moveTo>
                  <a:lnTo>
                    <a:pt x="0" y="1351788"/>
                  </a:lnTo>
                  <a:lnTo>
                    <a:pt x="230124" y="675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</p:grpSp>
      <p:sp>
        <p:nvSpPr>
          <p:cNvPr id="54" name="Заголовок 1"/>
          <p:cNvSpPr txBox="1">
            <a:spLocks/>
          </p:cNvSpPr>
          <p:nvPr/>
        </p:nvSpPr>
        <p:spPr>
          <a:xfrm>
            <a:off x="2101800" y="-100691"/>
            <a:ext cx="9677875" cy="119872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spc="5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</a:t>
            </a:r>
            <a:r>
              <a:rPr lang="ru-RU" sz="4800" spc="-10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spc="-4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проверочные</a:t>
            </a:r>
            <a:r>
              <a:rPr lang="ru-RU" sz="4800" spc="-9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spc="-1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</a:p>
          <a:p>
            <a:r>
              <a:rPr lang="ru-RU" sz="4800" spc="-25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800" spc="-2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spc="-3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2024 -2025</a:t>
            </a:r>
            <a:r>
              <a:rPr lang="ru-RU" sz="4800" spc="-2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</a:t>
            </a:r>
            <a:r>
              <a:rPr lang="ru-RU" sz="4800" spc="-3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spc="-2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86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619" y="1154201"/>
            <a:ext cx="14479776" cy="7200898"/>
            <a:chOff x="0" y="0"/>
            <a:chExt cx="12149327" cy="8001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19708"/>
              <a:ext cx="12149327" cy="77812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101583" y="1330452"/>
              <a:ext cx="1945005" cy="231775"/>
            </a:xfrm>
            <a:custGeom>
              <a:avLst/>
              <a:gdLst/>
              <a:ahLst/>
              <a:cxnLst/>
              <a:rect l="l" t="t" r="r" b="b"/>
              <a:pathLst>
                <a:path w="1945004" h="231775">
                  <a:moveTo>
                    <a:pt x="1944624" y="0"/>
                  </a:moveTo>
                  <a:lnTo>
                    <a:pt x="0" y="0"/>
                  </a:lnTo>
                  <a:lnTo>
                    <a:pt x="0" y="231648"/>
                  </a:lnTo>
                  <a:lnTo>
                    <a:pt x="1944624" y="231648"/>
                  </a:lnTo>
                  <a:lnTo>
                    <a:pt x="1944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99931" y="0"/>
              <a:ext cx="2543555" cy="124663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5020" y="3091586"/>
            <a:ext cx="2459279" cy="102801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171024" y="3365975"/>
            <a:ext cx="1535245" cy="441852"/>
          </a:xfrm>
          <a:prstGeom prst="rect">
            <a:avLst/>
          </a:prstGeom>
        </p:spPr>
        <p:txBody>
          <a:bodyPr vert="horz" wrap="square" lIns="0" tIns="10859" rIns="0" bIns="0" rtlCol="0">
            <a:spAutoFit/>
          </a:bodyPr>
          <a:lstStyle/>
          <a:p>
            <a:pPr marL="11430">
              <a:spcBef>
                <a:spcPts val="85"/>
              </a:spcBef>
            </a:pPr>
            <a:r>
              <a:rPr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2800" b="1" spc="-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214012" y="2223352"/>
            <a:ext cx="2718054" cy="1387602"/>
            <a:chOff x="2650235" y="1327391"/>
            <a:chExt cx="3020060" cy="154178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50235" y="1886699"/>
              <a:ext cx="758202" cy="9822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93947" y="1327391"/>
              <a:ext cx="2276094" cy="114072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998501" y="2356059"/>
            <a:ext cx="1863746" cy="7932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86881" marR="4572" indent="-176022">
              <a:lnSpc>
                <a:spcPct val="127299"/>
              </a:lnSpc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предметы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925666" y="2158886"/>
            <a:ext cx="3071813" cy="585216"/>
            <a:chOff x="5663184" y="1255763"/>
            <a:chExt cx="3413125" cy="65024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63184" y="1464538"/>
              <a:ext cx="1099578" cy="44122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49796" y="1255763"/>
              <a:ext cx="2326386" cy="438162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994147" y="2222907"/>
            <a:ext cx="1818052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</a:t>
            </a:r>
            <a:r>
              <a:rPr sz="2000" b="1" spc="-4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925666" y="2654045"/>
            <a:ext cx="3071813" cy="442342"/>
            <a:chOff x="5663184" y="1805939"/>
            <a:chExt cx="3413125" cy="491490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63184" y="1888235"/>
              <a:ext cx="1108710" cy="17449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58940" y="1805939"/>
              <a:ext cx="2317242" cy="49148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952319" y="2742172"/>
            <a:ext cx="1930521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042064" y="3600438"/>
            <a:ext cx="2835138" cy="2388982"/>
            <a:chOff x="2650235" y="2857487"/>
            <a:chExt cx="2959100" cy="1834514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50235" y="2857487"/>
              <a:ext cx="695731" cy="104166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32987" y="3083051"/>
              <a:ext cx="2276093" cy="1608582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4779202" y="3888601"/>
            <a:ext cx="2026447" cy="1989135"/>
          </a:xfrm>
          <a:prstGeom prst="rect">
            <a:avLst/>
          </a:prstGeom>
        </p:spPr>
        <p:txBody>
          <a:bodyPr vert="horz" wrap="square" lIns="0" tIns="67438" rIns="0" bIns="0" rtlCol="0" anchor="ctr">
            <a:spAutoFit/>
          </a:bodyPr>
          <a:lstStyle/>
          <a:p>
            <a:pPr algn="ctr">
              <a:spcBef>
                <a:spcPts val="532"/>
              </a:spcBef>
            </a:pPr>
            <a:r>
              <a:rPr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148" marR="35434" indent="571" algn="ctr">
              <a:lnSpc>
                <a:spcPts val="1475"/>
              </a:lnSpc>
              <a:spcBef>
                <a:spcPts val="612"/>
              </a:spcBef>
            </a:pPr>
            <a:r>
              <a:rPr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b="1" spc="-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</a:t>
            </a:r>
            <a:r>
              <a:rPr b="1" spc="-13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случайного </a:t>
            </a:r>
            <a:r>
              <a:rPr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выбора</a:t>
            </a:r>
            <a:r>
              <a:rPr b="1" spc="-2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федеральным организатором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427"/>
              </a:spcBef>
            </a:pP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b="1" spc="-1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ранее</a:t>
            </a:r>
            <a:r>
              <a:rPr b="1" spc="-1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</a:t>
            </a:r>
            <a:r>
              <a:rPr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b="1" spc="-1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дней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868058" y="3213648"/>
            <a:ext cx="3121534" cy="1541335"/>
            <a:chOff x="5599176" y="2427719"/>
            <a:chExt cx="3468370" cy="1712595"/>
          </a:xfrm>
        </p:grpSpPr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99176" y="2651759"/>
              <a:ext cx="1204734" cy="124282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89420" y="2427719"/>
              <a:ext cx="2277618" cy="47169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00700" y="3278123"/>
              <a:ext cx="1166622" cy="61798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746748" y="3061690"/>
              <a:ext cx="2289809" cy="45493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03748" y="3878579"/>
              <a:ext cx="1157477" cy="4648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746748" y="3686543"/>
              <a:ext cx="2309622" cy="453402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8043515" y="4418610"/>
            <a:ext cx="1768683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6869430" y="4519421"/>
            <a:ext cx="3116962" cy="808922"/>
            <a:chOff x="5600700" y="3878579"/>
            <a:chExt cx="3463290" cy="898801"/>
          </a:xfrm>
        </p:grpSpPr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600700" y="3878579"/>
              <a:ext cx="1169670" cy="57226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49796" y="4219942"/>
              <a:ext cx="2314194" cy="557438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7985914" y="4891537"/>
            <a:ext cx="1815311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6891815" y="4555219"/>
            <a:ext cx="3107360" cy="1633325"/>
            <a:chOff x="5599176" y="3880103"/>
            <a:chExt cx="3452622" cy="1595552"/>
          </a:xfrm>
        </p:grpSpPr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599176" y="3880103"/>
              <a:ext cx="1155953" cy="119710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33031" y="4697217"/>
              <a:ext cx="2318767" cy="778438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8117340" y="5454625"/>
            <a:ext cx="1881834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 algn="ctr">
              <a:spcBef>
                <a:spcPts val="90"/>
              </a:spcBef>
            </a:pPr>
            <a:r>
              <a:rPr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Иностранный</a:t>
            </a:r>
            <a:r>
              <a:rPr sz="2000" b="1" spc="-23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972809" y="7287127"/>
            <a:ext cx="10237325" cy="748894"/>
            <a:chOff x="0" y="6025896"/>
            <a:chExt cx="12192000" cy="832104"/>
          </a:xfrm>
        </p:grpSpPr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0" y="6025896"/>
              <a:ext cx="12192000" cy="83210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23" y="6231635"/>
              <a:ext cx="11998772" cy="626364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10428504" y="2269495"/>
            <a:ext cx="1781630" cy="319895"/>
          </a:xfrm>
          <a:prstGeom prst="rect">
            <a:avLst/>
          </a:prstGeom>
        </p:spPr>
        <p:txBody>
          <a:bodyPr vert="horz" wrap="square" lIns="0" tIns="12001" rIns="0" bIns="0" rtlCol="0">
            <a:spAutoFit/>
          </a:bodyPr>
          <a:lstStyle/>
          <a:p>
            <a:pPr marL="11430">
              <a:spcBef>
                <a:spcPts val="95"/>
              </a:spcBef>
            </a:pP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sz="2000" b="1" i="1" spc="-1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0609097" y="4920615"/>
            <a:ext cx="1601037" cy="318742"/>
          </a:xfrm>
          <a:prstGeom prst="rect">
            <a:avLst/>
          </a:prstGeom>
        </p:spPr>
        <p:txBody>
          <a:bodyPr vert="horz" wrap="square" lIns="0" tIns="10859" rIns="0" bIns="0" rtlCol="0">
            <a:spAutoFit/>
          </a:bodyPr>
          <a:lstStyle/>
          <a:p>
            <a:pPr marL="11430">
              <a:spcBef>
                <a:spcPts val="85"/>
              </a:spcBef>
            </a:pP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sz="2000" b="1" i="1" spc="-2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i="1" spc="-1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954456" y="7505726"/>
            <a:ext cx="8810815" cy="523926"/>
          </a:xfrm>
          <a:prstGeom prst="rect">
            <a:avLst/>
          </a:prstGeom>
        </p:spPr>
        <p:txBody>
          <a:bodyPr vert="horz" wrap="square" lIns="0" tIns="10859" rIns="0" bIns="0" rtlCol="0">
            <a:spAutoFit/>
          </a:bodyPr>
          <a:lstStyle/>
          <a:p>
            <a:pPr algn="ctr">
              <a:lnSpc>
                <a:spcPts val="1998"/>
              </a:lnSpc>
              <a:spcBef>
                <a:spcPts val="85"/>
              </a:spcBef>
            </a:pPr>
            <a:r>
              <a:rPr sz="2000" spc="-8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</a:t>
            </a:r>
            <a:r>
              <a:rPr sz="2000" spc="-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000" spc="-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описания</a:t>
            </a:r>
            <a:r>
              <a:rPr sz="2000" spc="-7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6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проверочных</a:t>
            </a:r>
            <a:r>
              <a:rPr sz="2000" spc="-5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4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sz="2000" spc="-7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000" spc="-7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6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</a:t>
            </a:r>
            <a:r>
              <a:rPr sz="2000" spc="-5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7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</a:t>
            </a:r>
            <a:r>
              <a:rPr sz="2000" spc="-6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000" spc="-7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4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sz="2000" spc="-7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4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sz="2000" spc="-5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4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8012" algn="ctr">
              <a:lnSpc>
                <a:spcPts val="1998"/>
              </a:lnSpc>
            </a:pPr>
            <a:r>
              <a:rPr sz="2000" spc="-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https://fioco.ru/obraztsi_i_opisaniya_vpr_2025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6168075" y="5905103"/>
            <a:ext cx="5426619" cy="1478832"/>
            <a:chOff x="6156959" y="5088635"/>
            <a:chExt cx="3521964" cy="1312164"/>
          </a:xfrm>
        </p:grpSpPr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156959" y="5088635"/>
              <a:ext cx="3521964" cy="120716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350507" y="5317235"/>
              <a:ext cx="3165347" cy="108356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6319952" y="5457422"/>
              <a:ext cx="3124200" cy="809625"/>
            </a:xfrm>
            <a:custGeom>
              <a:avLst/>
              <a:gdLst/>
              <a:ahLst/>
              <a:cxnLst/>
              <a:rect l="l" t="t" r="r" b="b"/>
              <a:pathLst>
                <a:path w="3124200" h="809625">
                  <a:moveTo>
                    <a:pt x="1562100" y="0"/>
                  </a:moveTo>
                  <a:lnTo>
                    <a:pt x="1349502" y="89662"/>
                  </a:lnTo>
                  <a:lnTo>
                    <a:pt x="1420749" y="89662"/>
                  </a:lnTo>
                  <a:lnTo>
                    <a:pt x="1420749" y="283464"/>
                  </a:lnTo>
                  <a:lnTo>
                    <a:pt x="0" y="283464"/>
                  </a:lnTo>
                  <a:lnTo>
                    <a:pt x="0" y="809244"/>
                  </a:lnTo>
                  <a:lnTo>
                    <a:pt x="3124200" y="809244"/>
                  </a:lnTo>
                  <a:lnTo>
                    <a:pt x="3124200" y="283464"/>
                  </a:lnTo>
                  <a:lnTo>
                    <a:pt x="1703451" y="283464"/>
                  </a:lnTo>
                  <a:lnTo>
                    <a:pt x="1703451" y="89662"/>
                  </a:lnTo>
                  <a:lnTo>
                    <a:pt x="1774698" y="89662"/>
                  </a:lnTo>
                  <a:lnTo>
                    <a:pt x="1562100" y="0"/>
                  </a:lnTo>
                  <a:close/>
                </a:path>
              </a:pathLst>
            </a:custGeom>
            <a:solidFill>
              <a:srgbClr val="8BBDC9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6419214" y="6581593"/>
            <a:ext cx="4813747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 marR="4572" indent="420623" algn="ctr">
              <a:spcBef>
                <a:spcPts val="90"/>
              </a:spcBef>
            </a:pPr>
            <a:r>
              <a:rPr sz="1600" b="1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Аудитория</a:t>
            </a:r>
            <a:r>
              <a:rPr sz="1600" b="1" spc="-2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должна</a:t>
            </a:r>
            <a:r>
              <a:rPr sz="1600" b="1" spc="-28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8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</a:t>
            </a:r>
            <a:r>
              <a:rPr sz="1600" b="1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оснащена</a:t>
            </a:r>
            <a:r>
              <a:rPr sz="1600" b="1" spc="-46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техническим</a:t>
            </a:r>
            <a:r>
              <a:rPr sz="1600" b="1" spc="-46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средством</a:t>
            </a:r>
            <a:r>
              <a:rPr sz="1600" b="1" spc="-28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2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sz="1600" b="1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</a:t>
            </a:r>
            <a:r>
              <a:rPr sz="1600" b="1" spc="-28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  <a:r>
              <a:rPr sz="1600" b="1" spc="-1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1600" b="1" spc="18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аудированию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9891060" y="2040884"/>
            <a:ext cx="691502" cy="3885801"/>
            <a:chOff x="8958072" y="1124648"/>
            <a:chExt cx="768336" cy="4317556"/>
          </a:xfrm>
        </p:grpSpPr>
        <p:pic>
          <p:nvPicPr>
            <p:cNvPr id="53" name="object 5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985503" y="3540252"/>
              <a:ext cx="740905" cy="1901952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9191244" y="3745991"/>
              <a:ext cx="342900" cy="1504315"/>
            </a:xfrm>
            <a:custGeom>
              <a:avLst/>
              <a:gdLst/>
              <a:ahLst/>
              <a:cxnLst/>
              <a:rect l="l" t="t" r="r" b="b"/>
              <a:pathLst>
                <a:path w="342900" h="1504314">
                  <a:moveTo>
                    <a:pt x="0" y="0"/>
                  </a:moveTo>
                  <a:lnTo>
                    <a:pt x="0" y="1504187"/>
                  </a:lnTo>
                  <a:lnTo>
                    <a:pt x="342900" y="7520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  <p:pic>
          <p:nvPicPr>
            <p:cNvPr id="55" name="object 5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958072" y="1124648"/>
              <a:ext cx="534924" cy="852106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163812" y="1330452"/>
              <a:ext cx="137160" cy="454659"/>
            </a:xfrm>
            <a:custGeom>
              <a:avLst/>
              <a:gdLst/>
              <a:ahLst/>
              <a:cxnLst/>
              <a:rect l="l" t="t" r="r" b="b"/>
              <a:pathLst>
                <a:path w="137159" h="454660">
                  <a:moveTo>
                    <a:pt x="0" y="0"/>
                  </a:moveTo>
                  <a:lnTo>
                    <a:pt x="0" y="454151"/>
                  </a:lnTo>
                  <a:lnTo>
                    <a:pt x="137160" y="227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8029581" y="3814894"/>
            <a:ext cx="1743065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029581" y="3277244"/>
            <a:ext cx="1661574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587609" y="3205200"/>
            <a:ext cx="2416977" cy="564963"/>
          </a:xfrm>
          <a:prstGeom prst="rect">
            <a:avLst/>
          </a:prstGeom>
        </p:spPr>
        <p:txBody>
          <a:bodyPr vert="horz" wrap="square" lIns="0" tIns="10859" rIns="0" bIns="0" rtlCol="0">
            <a:spAutoFit/>
          </a:bodyPr>
          <a:lstStyle/>
          <a:p>
            <a:pPr marL="45720">
              <a:spcBef>
                <a:spcPts val="85"/>
              </a:spcBef>
            </a:pP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b="1" spc="-3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</a:t>
            </a:r>
            <a:r>
              <a:rPr b="1" spc="-2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b="1" spc="-1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b="1" spc="-3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1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">
              <a:spcBef>
                <a:spcPts val="28"/>
              </a:spcBef>
            </a:pPr>
            <a:r>
              <a:rPr b="1" dirty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(перерыв</a:t>
            </a:r>
            <a:r>
              <a:rPr b="1" spc="-28" dirty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b="1" spc="-18" dirty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 smtClean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b="1" spc="-18" dirty="0" smtClean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9995304" y="2855671"/>
            <a:ext cx="413766" cy="1176719"/>
          </a:xfrm>
          <a:custGeom>
            <a:avLst/>
            <a:gdLst/>
            <a:ahLst/>
            <a:cxnLst/>
            <a:rect l="l" t="t" r="r" b="b"/>
            <a:pathLst>
              <a:path w="459740" h="1307464">
                <a:moveTo>
                  <a:pt x="89915" y="0"/>
                </a:moveTo>
                <a:lnTo>
                  <a:pt x="459612" y="685673"/>
                </a:lnTo>
              </a:path>
              <a:path w="459740" h="1307464">
                <a:moveTo>
                  <a:pt x="0" y="1307084"/>
                </a:moveTo>
                <a:lnTo>
                  <a:pt x="459231" y="685800"/>
                </a:lnTo>
              </a:path>
            </a:pathLst>
          </a:custGeom>
          <a:ln w="63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20"/>
          </a:p>
        </p:txBody>
      </p:sp>
      <p:sp>
        <p:nvSpPr>
          <p:cNvPr id="71" name="Прямоугольник 70"/>
          <p:cNvSpPr/>
          <p:nvPr/>
        </p:nvSpPr>
        <p:spPr>
          <a:xfrm>
            <a:off x="287458" y="75706"/>
            <a:ext cx="115431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spc="5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</a:t>
            </a:r>
            <a:r>
              <a:rPr lang="ru-RU" sz="4800" spc="-102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spc="-42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проверочные</a:t>
            </a:r>
            <a:r>
              <a:rPr lang="ru-RU" sz="4800" spc="-96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spc="-12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</a:p>
          <a:p>
            <a:pPr algn="ctr"/>
            <a:r>
              <a:rPr lang="ru-RU" sz="4800" spc="-252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800" spc="-2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spc="-30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2024 -2025</a:t>
            </a:r>
            <a:r>
              <a:rPr lang="ru-RU" sz="4800" spc="-2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</a:t>
            </a:r>
            <a:r>
              <a:rPr lang="ru-RU" sz="4800" spc="-36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spc="-2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75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8896" y="1028699"/>
            <a:ext cx="14317884" cy="7085154"/>
            <a:chOff x="1524" y="-1"/>
            <a:chExt cx="1219073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" y="-1"/>
              <a:ext cx="12190476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101583" y="1330452"/>
              <a:ext cx="1945005" cy="231775"/>
            </a:xfrm>
            <a:custGeom>
              <a:avLst/>
              <a:gdLst/>
              <a:ahLst/>
              <a:cxnLst/>
              <a:rect l="l" t="t" r="r" b="b"/>
              <a:pathLst>
                <a:path w="1945004" h="231775">
                  <a:moveTo>
                    <a:pt x="1944624" y="0"/>
                  </a:moveTo>
                  <a:lnTo>
                    <a:pt x="0" y="0"/>
                  </a:lnTo>
                  <a:lnTo>
                    <a:pt x="0" y="231648"/>
                  </a:lnTo>
                  <a:lnTo>
                    <a:pt x="1944624" y="231648"/>
                  </a:lnTo>
                  <a:lnTo>
                    <a:pt x="1944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57943" y="0"/>
              <a:ext cx="2543555" cy="113537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74442" y="3186227"/>
            <a:ext cx="2044370" cy="10238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232742" y="3459289"/>
            <a:ext cx="1780507" cy="398764"/>
          </a:xfrm>
          <a:prstGeom prst="rect">
            <a:avLst/>
          </a:prstGeom>
        </p:spPr>
        <p:txBody>
          <a:bodyPr vert="horz" wrap="square" lIns="0" tIns="10859" rIns="0" bIns="0" rtlCol="0">
            <a:spAutoFit/>
          </a:bodyPr>
          <a:lstStyle/>
          <a:p>
            <a:pPr marL="11430" algn="ctr">
              <a:spcBef>
                <a:spcPts val="85"/>
              </a:spcBef>
            </a:pPr>
            <a:r>
              <a:rPr sz="252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2520" b="1" spc="-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</a:t>
            </a:r>
            <a:endParaRPr sz="25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209897" y="2165745"/>
            <a:ext cx="2806066" cy="1538478"/>
            <a:chOff x="2645664" y="1263383"/>
            <a:chExt cx="3117850" cy="170942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5664" y="1821179"/>
              <a:ext cx="860310" cy="115138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91484" y="1263383"/>
              <a:ext cx="2271522" cy="113767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109794" y="2232150"/>
            <a:ext cx="1869369" cy="7932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86881" marR="4572" indent="-176022">
              <a:lnSpc>
                <a:spcPct val="127299"/>
              </a:lnSpc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предметы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010704" y="2601902"/>
            <a:ext cx="2986660" cy="393192"/>
            <a:chOff x="5757671" y="1748002"/>
            <a:chExt cx="3318510" cy="43688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57671" y="1824228"/>
              <a:ext cx="1011174" cy="15316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54367" y="1748002"/>
              <a:ext cx="2321814" cy="436651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964661" y="2665705"/>
            <a:ext cx="1847535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 algn="ctr"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007962" y="2035432"/>
            <a:ext cx="2989517" cy="650939"/>
            <a:chOff x="5754623" y="1118590"/>
            <a:chExt cx="3321685" cy="723265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54623" y="1353299"/>
              <a:ext cx="1021854" cy="48845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63511" y="1118590"/>
              <a:ext cx="2312670" cy="489991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8038050" y="2122505"/>
            <a:ext cx="1774147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</a:t>
            </a:r>
            <a:r>
              <a:rPr sz="2000" b="1" spc="-5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209898" y="3270580"/>
            <a:ext cx="2793492" cy="2795217"/>
            <a:chOff x="2645664" y="2959595"/>
            <a:chExt cx="3103880" cy="2000885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45664" y="2959595"/>
              <a:ext cx="846594" cy="120930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77768" y="3354324"/>
              <a:ext cx="2271522" cy="1605533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5012966" y="3900306"/>
            <a:ext cx="1827612" cy="2081468"/>
          </a:xfrm>
          <a:prstGeom prst="rect">
            <a:avLst/>
          </a:prstGeom>
        </p:spPr>
        <p:txBody>
          <a:bodyPr vert="horz" wrap="square" lIns="0" tIns="67438" rIns="0" bIns="0" rtlCol="0">
            <a:spAutoFit/>
          </a:bodyPr>
          <a:lstStyle/>
          <a:p>
            <a:pPr algn="ctr">
              <a:spcBef>
                <a:spcPts val="532"/>
              </a:spcBef>
            </a:pPr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предмета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148" marR="35434" indent="571" algn="ctr">
              <a:lnSpc>
                <a:spcPts val="1475"/>
              </a:lnSpc>
              <a:spcBef>
                <a:spcPts val="612"/>
              </a:spcBef>
            </a:pPr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2000" b="1" spc="-18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</a:t>
            </a:r>
            <a:r>
              <a:rPr lang="ru-RU" sz="2000" b="1" spc="-13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случайного </a:t>
            </a:r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выбора</a:t>
            </a:r>
            <a:r>
              <a:rPr lang="ru-RU" sz="2000" b="1" spc="-28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федеральным организатором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427"/>
              </a:spcBef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2000" b="1" spc="-18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ранее</a:t>
            </a:r>
            <a:r>
              <a:rPr lang="ru-RU" sz="2000" b="1" spc="-18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</a:t>
            </a:r>
            <a:r>
              <a:rPr lang="ru-RU" sz="2000" b="1" spc="-1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sz="2000" b="1" spc="-1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000" b="1" spc="-18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дней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994246" y="3184844"/>
            <a:ext cx="3003233" cy="1593342"/>
            <a:chOff x="5739384" y="2395715"/>
            <a:chExt cx="3336925" cy="1770380"/>
          </a:xfrm>
        </p:grpSpPr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39384" y="2619756"/>
              <a:ext cx="1049286" cy="154305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74180" y="2395715"/>
              <a:ext cx="2271522" cy="47169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39384" y="3157715"/>
              <a:ext cx="1006602" cy="100661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731508" y="2948940"/>
              <a:ext cx="2344674" cy="44119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42432" y="3752062"/>
              <a:ext cx="1041654" cy="41379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771132" y="3537191"/>
              <a:ext cx="2302002" cy="451878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7948878" y="4282775"/>
            <a:ext cx="1703451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6995617" y="4721024"/>
            <a:ext cx="2956942" cy="921257"/>
            <a:chOff x="5740908" y="4102582"/>
            <a:chExt cx="3285490" cy="1023619"/>
          </a:xfrm>
        </p:grpSpPr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743956" y="4148327"/>
              <a:ext cx="1002029" cy="19278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31508" y="4102582"/>
              <a:ext cx="2294381" cy="45493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740908" y="4149839"/>
              <a:ext cx="1015758" cy="76887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36080" y="4687811"/>
              <a:ext cx="2263902" cy="438162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8031803" y="5312893"/>
            <a:ext cx="1494471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6994246" y="4764937"/>
            <a:ext cx="2967457" cy="1528752"/>
            <a:chOff x="5739384" y="4151376"/>
            <a:chExt cx="3297174" cy="1462303"/>
          </a:xfrm>
        </p:grpSpPr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39384" y="4151376"/>
              <a:ext cx="980706" cy="127635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697981" y="5049633"/>
              <a:ext cx="2338577" cy="564046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8022862" y="5724756"/>
            <a:ext cx="1940119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 algn="ctr">
              <a:spcBef>
                <a:spcPts val="90"/>
              </a:spcBef>
            </a:pPr>
            <a:r>
              <a:rPr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Иностранный</a:t>
            </a:r>
            <a:r>
              <a:rPr b="1" spc="-23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272561" y="7192900"/>
            <a:ext cx="10972800" cy="747522"/>
            <a:chOff x="0" y="6027420"/>
            <a:chExt cx="12192000" cy="830580"/>
          </a:xfrm>
        </p:grpSpPr>
        <p:pic>
          <p:nvPicPr>
            <p:cNvPr id="44" name="object 4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0" y="6027420"/>
              <a:ext cx="12192000" cy="83058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0" y="6233160"/>
              <a:ext cx="12190476" cy="624840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10464736" y="2089861"/>
            <a:ext cx="1969322" cy="319895"/>
          </a:xfrm>
          <a:prstGeom prst="rect">
            <a:avLst/>
          </a:prstGeom>
        </p:spPr>
        <p:txBody>
          <a:bodyPr vert="horz" wrap="square" lIns="0" tIns="12001" rIns="0" bIns="0" rtlCol="0">
            <a:spAutoFit/>
          </a:bodyPr>
          <a:lstStyle/>
          <a:p>
            <a:pPr marL="11430">
              <a:spcBef>
                <a:spcPts val="95"/>
              </a:spcBef>
            </a:pPr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sz="2000" b="1" spc="-1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48183" y="7419213"/>
            <a:ext cx="9640532" cy="523926"/>
          </a:xfrm>
          <a:prstGeom prst="rect">
            <a:avLst/>
          </a:prstGeom>
        </p:spPr>
        <p:txBody>
          <a:bodyPr vert="horz" wrap="square" lIns="0" tIns="10859" rIns="0" bIns="0" rtlCol="0">
            <a:spAutoFit/>
          </a:bodyPr>
          <a:lstStyle/>
          <a:p>
            <a:pPr algn="ctr">
              <a:lnSpc>
                <a:spcPts val="1998"/>
              </a:lnSpc>
              <a:spcBef>
                <a:spcPts val="85"/>
              </a:spcBef>
            </a:pPr>
            <a:r>
              <a:rPr sz="2000" spc="-8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</a:t>
            </a:r>
            <a:r>
              <a:rPr sz="2000" spc="-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000" spc="-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описания</a:t>
            </a:r>
            <a:r>
              <a:rPr sz="2000" spc="-7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6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проверочных</a:t>
            </a:r>
            <a:r>
              <a:rPr sz="2000" spc="-5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4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sz="2000" spc="-7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000" spc="-7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6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</a:t>
            </a:r>
            <a:r>
              <a:rPr sz="2000" spc="-5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7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</a:t>
            </a:r>
            <a:r>
              <a:rPr sz="2000" spc="-6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000" spc="-7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4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sz="2000" spc="-7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4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sz="2000" spc="-5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4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7439" algn="ctr">
              <a:lnSpc>
                <a:spcPts val="1998"/>
              </a:lnSpc>
            </a:pPr>
            <a:r>
              <a:rPr sz="2000" spc="-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https://fioco.ru/obraztsi_i_opisaniya_vpr_2025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3345083" y="6151986"/>
            <a:ext cx="8125493" cy="1139891"/>
            <a:chOff x="7833359" y="5099303"/>
            <a:chExt cx="4358640" cy="1266545"/>
          </a:xfrm>
        </p:grpSpPr>
        <p:pic>
          <p:nvPicPr>
            <p:cNvPr id="50" name="object 5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833359" y="5105399"/>
              <a:ext cx="4358640" cy="120534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314687" y="5099303"/>
              <a:ext cx="2877311" cy="126654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8698977" y="5324093"/>
              <a:ext cx="3402851" cy="782320"/>
            </a:xfrm>
            <a:custGeom>
              <a:avLst/>
              <a:gdLst/>
              <a:ahLst/>
              <a:cxnLst/>
              <a:rect l="l" t="t" r="r" b="b"/>
              <a:pathLst>
                <a:path w="2702559" h="782320">
                  <a:moveTo>
                    <a:pt x="2702052" y="0"/>
                  </a:moveTo>
                  <a:lnTo>
                    <a:pt x="0" y="0"/>
                  </a:lnTo>
                  <a:lnTo>
                    <a:pt x="0" y="781811"/>
                  </a:lnTo>
                  <a:lnTo>
                    <a:pt x="2702052" y="781811"/>
                  </a:lnTo>
                  <a:lnTo>
                    <a:pt x="2702052" y="0"/>
                  </a:lnTo>
                  <a:close/>
                </a:path>
              </a:pathLst>
            </a:custGeom>
            <a:solidFill>
              <a:srgbClr val="8BBDC9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5099837" y="6422593"/>
            <a:ext cx="6144152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0859" marR="4572" indent="571" algn="ctr">
              <a:spcBef>
                <a:spcPts val="90"/>
              </a:spcBef>
            </a:pPr>
            <a:r>
              <a:rPr sz="1600" b="1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Аудитория</a:t>
            </a:r>
            <a:r>
              <a:rPr sz="1600" b="1" spc="-36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должна</a:t>
            </a:r>
            <a:r>
              <a:rPr sz="1600" b="1" spc="-28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8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</a:t>
            </a:r>
            <a:r>
              <a:rPr sz="1600" b="1" spc="4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оснащена</a:t>
            </a:r>
            <a:r>
              <a:rPr sz="1600" b="1" spc="-28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техническим</a:t>
            </a:r>
            <a:r>
              <a:rPr sz="1600" b="1" spc="-3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средством </a:t>
            </a:r>
            <a:r>
              <a:rPr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1600" b="1" spc="-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</a:t>
            </a:r>
            <a:r>
              <a:rPr sz="1600" b="1" spc="-23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  <a:r>
              <a:rPr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23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аудированию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9915759" y="1851649"/>
            <a:ext cx="666815" cy="4323330"/>
            <a:chOff x="8985503" y="914387"/>
            <a:chExt cx="740905" cy="4803699"/>
          </a:xfrm>
        </p:grpSpPr>
        <p:pic>
          <p:nvPicPr>
            <p:cNvPr id="56" name="object 5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985503" y="3325406"/>
              <a:ext cx="740905" cy="2392680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9191243" y="3531108"/>
              <a:ext cx="342900" cy="1995170"/>
            </a:xfrm>
            <a:custGeom>
              <a:avLst/>
              <a:gdLst/>
              <a:ahLst/>
              <a:cxnLst/>
              <a:rect l="l" t="t" r="r" b="b"/>
              <a:pathLst>
                <a:path w="342900" h="1995170">
                  <a:moveTo>
                    <a:pt x="0" y="0"/>
                  </a:moveTo>
                  <a:lnTo>
                    <a:pt x="0" y="1994915"/>
                  </a:lnTo>
                  <a:lnTo>
                    <a:pt x="342900" y="9974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  <p:pic>
          <p:nvPicPr>
            <p:cNvPr id="58" name="object 5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993124" y="914387"/>
              <a:ext cx="560870" cy="882535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198864" y="1120140"/>
              <a:ext cx="163195" cy="485140"/>
            </a:xfrm>
            <a:custGeom>
              <a:avLst/>
              <a:gdLst/>
              <a:ahLst/>
              <a:cxnLst/>
              <a:rect l="l" t="t" r="r" b="b"/>
              <a:pathLst>
                <a:path w="163195" h="485140">
                  <a:moveTo>
                    <a:pt x="0" y="0"/>
                  </a:moveTo>
                  <a:lnTo>
                    <a:pt x="0" y="484632"/>
                  </a:lnTo>
                  <a:lnTo>
                    <a:pt x="163067" y="2423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7983800" y="3735545"/>
            <a:ext cx="1725473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092272" y="3258463"/>
            <a:ext cx="1699457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0508396" y="3158566"/>
            <a:ext cx="2721467" cy="534185"/>
          </a:xfrm>
          <a:prstGeom prst="rect">
            <a:avLst/>
          </a:prstGeom>
        </p:spPr>
        <p:txBody>
          <a:bodyPr vert="horz" wrap="square" lIns="0" tIns="10859" rIns="0" bIns="0" rtlCol="0">
            <a:spAutoFit/>
          </a:bodyPr>
          <a:lstStyle/>
          <a:p>
            <a:pPr marL="45720">
              <a:spcBef>
                <a:spcPts val="85"/>
              </a:spcBef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spc="-3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</a:t>
            </a:r>
            <a:r>
              <a:rPr lang="ru-RU" b="1" spc="-28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b="1" spc="-18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ru-RU" b="1" spc="-36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8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">
              <a:spcBef>
                <a:spcPts val="28"/>
              </a:spcBef>
            </a:pPr>
            <a:r>
              <a:rPr lang="ru-RU" sz="1600" b="1" dirty="0" smtClean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(перерыв</a:t>
            </a:r>
            <a:r>
              <a:rPr lang="ru-RU" sz="1600" b="1" spc="-28" dirty="0" smtClean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600" b="1" spc="-18" dirty="0" smtClean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ru-RU" sz="1600" b="1" spc="-18" dirty="0" smtClean="0">
                <a:solidFill>
                  <a:srgbClr val="4471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7907731" y="4758328"/>
            <a:ext cx="1997049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20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Обществознание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7718678" y="2764004"/>
            <a:ext cx="2775204" cy="1411033"/>
            <a:chOff x="6544309" y="1928114"/>
            <a:chExt cx="3083560" cy="1567815"/>
          </a:xfrm>
        </p:grpSpPr>
        <p:sp>
          <p:nvSpPr>
            <p:cNvPr id="75" name="object 75"/>
            <p:cNvSpPr/>
            <p:nvPr/>
          </p:nvSpPr>
          <p:spPr>
            <a:xfrm>
              <a:off x="9074657" y="1940814"/>
              <a:ext cx="540385" cy="1339850"/>
            </a:xfrm>
            <a:custGeom>
              <a:avLst/>
              <a:gdLst/>
              <a:ahLst/>
              <a:cxnLst/>
              <a:rect l="l" t="t" r="r" b="b"/>
              <a:pathLst>
                <a:path w="540384" h="1339850">
                  <a:moveTo>
                    <a:pt x="0" y="0"/>
                  </a:moveTo>
                  <a:lnTo>
                    <a:pt x="540003" y="708787"/>
                  </a:lnTo>
                </a:path>
                <a:path w="540384" h="1339850">
                  <a:moveTo>
                    <a:pt x="0" y="1339596"/>
                  </a:moveTo>
                  <a:lnTo>
                    <a:pt x="540003" y="67818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620"/>
            </a:p>
          </p:txBody>
        </p:sp>
        <p:sp>
          <p:nvSpPr>
            <p:cNvPr id="76" name="object 76"/>
            <p:cNvSpPr/>
            <p:nvPr/>
          </p:nvSpPr>
          <p:spPr>
            <a:xfrm>
              <a:off x="6557009" y="3440430"/>
              <a:ext cx="2842895" cy="42545"/>
            </a:xfrm>
            <a:custGeom>
              <a:avLst/>
              <a:gdLst/>
              <a:ahLst/>
              <a:cxnLst/>
              <a:rect l="l" t="t" r="r" b="b"/>
              <a:pathLst>
                <a:path w="2842895" h="42545">
                  <a:moveTo>
                    <a:pt x="0" y="42291"/>
                  </a:moveTo>
                  <a:lnTo>
                    <a:pt x="2842641" y="0"/>
                  </a:lnTo>
                </a:path>
              </a:pathLst>
            </a:custGeom>
            <a:ln w="25400">
              <a:solidFill>
                <a:srgbClr val="FFE699"/>
              </a:solidFill>
            </a:ln>
          </p:spPr>
          <p:txBody>
            <a:bodyPr wrap="square" lIns="0" tIns="0" rIns="0" bIns="0" rtlCol="0"/>
            <a:lstStyle/>
            <a:p>
              <a:endParaRPr sz="1620"/>
            </a:p>
          </p:txBody>
        </p:sp>
      </p:grpSp>
      <p:sp>
        <p:nvSpPr>
          <p:cNvPr id="77" name="Заголовок 76"/>
          <p:cNvSpPr>
            <a:spLocks noGrp="1"/>
          </p:cNvSpPr>
          <p:nvPr>
            <p:ph type="title"/>
          </p:nvPr>
        </p:nvSpPr>
        <p:spPr>
          <a:xfrm>
            <a:off x="1303477" y="39320"/>
            <a:ext cx="13167360" cy="1371600"/>
          </a:xfrm>
        </p:spPr>
        <p:txBody>
          <a:bodyPr>
            <a:noAutofit/>
          </a:bodyPr>
          <a:lstStyle/>
          <a:p>
            <a:r>
              <a:rPr lang="ru-RU" sz="4800" spc="5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</a:t>
            </a:r>
            <a:r>
              <a:rPr lang="ru-RU" sz="4800" spc="-10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spc="-4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проверочные</a:t>
            </a:r>
            <a:r>
              <a:rPr lang="ru-RU" sz="4800" spc="-9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spc="-1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br>
              <a:rPr lang="ru-RU" sz="4800" spc="-1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spc="-25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800" spc="-2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spc="-3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2024 -2025</a:t>
            </a:r>
            <a:r>
              <a:rPr lang="ru-RU" sz="4800" spc="-2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</a:t>
            </a:r>
            <a:r>
              <a:rPr lang="ru-RU" sz="4800" spc="-3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spc="-2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4800" dirty="0"/>
          </a:p>
        </p:txBody>
      </p:sp>
      <p:sp>
        <p:nvSpPr>
          <p:cNvPr id="78" name="object 46"/>
          <p:cNvSpPr txBox="1"/>
          <p:nvPr/>
        </p:nvSpPr>
        <p:spPr>
          <a:xfrm>
            <a:off x="10639169" y="4903304"/>
            <a:ext cx="1969322" cy="319895"/>
          </a:xfrm>
          <a:prstGeom prst="rect">
            <a:avLst/>
          </a:prstGeom>
        </p:spPr>
        <p:txBody>
          <a:bodyPr vert="horz" wrap="square" lIns="0" tIns="12001" rIns="0" bIns="0" rtlCol="0">
            <a:spAutoFit/>
          </a:bodyPr>
          <a:lstStyle/>
          <a:p>
            <a:pPr marL="11430">
              <a:spcBef>
                <a:spcPts val="95"/>
              </a:spcBef>
            </a:pPr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sz="2000" b="1" spc="-1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17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895</Words>
  <Application>Microsoft Office PowerPoint</Application>
  <PresentationFormat>Произвольный</PresentationFormat>
  <Paragraphs>236</Paragraphs>
  <Slides>14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Source Serif Pro</vt:lpstr>
      <vt:lpstr>Calibri</vt:lpstr>
      <vt:lpstr>Platypi Medium</vt:lpstr>
      <vt:lpstr>Arial</vt:lpstr>
      <vt:lpstr>Times New Roman</vt:lpstr>
      <vt:lpstr>Calibri Light</vt:lpstr>
      <vt:lpstr>Office Theme</vt:lpstr>
      <vt:lpstr>Презентация PowerPoint</vt:lpstr>
      <vt:lpstr>ФЗ от 29 декабря 2012 г. № 273-ФЗ  «Об образовании в Российской Федерации»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Всероссийские проверочные работы  в 2024 -2025 учебном году</vt:lpstr>
      <vt:lpstr>Всероссийские проверочные работы  в 2024 -2025 учебном году</vt:lpstr>
      <vt:lpstr>Всероссийские проверочные работы  в 2024 -2025 учебном году</vt:lpstr>
      <vt:lpstr>Всероссийские проверочные работы   в 2024 -2025 учебном году</vt:lpstr>
      <vt:lpstr>Расписание ВПР в МОУ ИРМО «Оекская СОШ»</vt:lpstr>
      <vt:lpstr>Расписание ВПР в МОУ ИРМО «Оекская СОШ»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Учетная запись Майкрософт</cp:lastModifiedBy>
  <cp:revision>23</cp:revision>
  <cp:lastPrinted>2025-03-14T08:54:31Z</cp:lastPrinted>
  <dcterms:created xsi:type="dcterms:W3CDTF">2025-03-13T01:36:17Z</dcterms:created>
  <dcterms:modified xsi:type="dcterms:W3CDTF">2025-03-14T09:06:24Z</dcterms:modified>
</cp:coreProperties>
</file>